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x="18288000" cy="10287000"/>
  <p:notesSz cx="6858000" cy="9144000"/>
  <p:embeddedFontLst>
    <p:embeddedFont>
      <p:font typeface="HK Modular" charset="1" panose="00000800000000000000"/>
      <p:regular r:id="rId37"/>
    </p:embeddedFont>
    <p:embeddedFont>
      <p:font typeface="Montserrat" charset="1" panose="00000500000000000000"/>
      <p:regular r:id="rId38"/>
    </p:embeddedFont>
    <p:embeddedFont>
      <p:font typeface="Montserrat Bold" charset="1" panose="00000800000000000000"/>
      <p:regular r:id="rId39"/>
    </p:embeddedFont>
    <p:embeddedFont>
      <p:font typeface="Open Sauce" charset="1" panose="00000500000000000000"/>
      <p:regular r:id="rId40"/>
    </p:embeddedFont>
    <p:embeddedFont>
      <p:font typeface="Canva Sans Bold" charset="1" panose="020B0803030501040103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4.pn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5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png" Type="http://schemas.openxmlformats.org/officeDocument/2006/relationships/image"/><Relationship Id="rId4" Target="../media/image25.png" Type="http://schemas.openxmlformats.org/officeDocument/2006/relationships/image"/><Relationship Id="rId5" Target="../media/image5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png" Type="http://schemas.openxmlformats.org/officeDocument/2006/relationships/image"/><Relationship Id="rId4" Target="../media/image28.jpeg" Type="http://schemas.openxmlformats.org/officeDocument/2006/relationships/image"/><Relationship Id="rId5" Target="../media/image5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png" Type="http://schemas.openxmlformats.org/officeDocument/2006/relationships/image"/><Relationship Id="rId4" Target="../media/image32.png" Type="http://schemas.openxmlformats.org/officeDocument/2006/relationships/image"/><Relationship Id="rId5" Target="../media/image33.png" Type="http://schemas.openxmlformats.org/officeDocument/2006/relationships/image"/><Relationship Id="rId6" Target="../media/image10.png" Type="http://schemas.openxmlformats.org/officeDocument/2006/relationships/image"/><Relationship Id="rId7" Target="../media/image8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8.png" Type="http://schemas.openxmlformats.org/officeDocument/2006/relationships/image"/><Relationship Id="rId4" Target="../media/image34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Relationship Id="rId3" Target="../media/image36.png" Type="http://schemas.openxmlformats.org/officeDocument/2006/relationships/image"/><Relationship Id="rId4" Target="../media/image37.png" Type="http://schemas.openxmlformats.org/officeDocument/2006/relationships/image"/><Relationship Id="rId5" Target="../media/image38.png" Type="http://schemas.openxmlformats.org/officeDocument/2006/relationships/image"/><Relationship Id="rId6" Target="../media/image10.png" Type="http://schemas.openxmlformats.org/officeDocument/2006/relationships/image"/><Relationship Id="rId7" Target="../media/image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8.png" Type="http://schemas.openxmlformats.org/officeDocument/2006/relationships/image"/><Relationship Id="rId4" Target="../media/image39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Relationship Id="rId3" Target="../media/image41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Relationship Id="rId3" Target="../media/image8.png" Type="http://schemas.openxmlformats.org/officeDocument/2006/relationships/image"/><Relationship Id="rId4" Target="../media/image43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png" Type="http://schemas.openxmlformats.org/officeDocument/2006/relationships/image"/><Relationship Id="rId4" Target="../media/image46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png" Type="http://schemas.openxmlformats.org/officeDocument/2006/relationships/image"/><Relationship Id="rId3" Target="../media/image48.png" Type="http://schemas.openxmlformats.org/officeDocument/2006/relationships/image"/><Relationship Id="rId4" Target="../media/image49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0.png" Type="http://schemas.openxmlformats.org/officeDocument/2006/relationships/image"/><Relationship Id="rId3" Target="../media/image51.png" Type="http://schemas.openxmlformats.org/officeDocument/2006/relationships/image"/><Relationship Id="rId4" Target="../media/image52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3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4.png" Type="http://schemas.openxmlformats.org/officeDocument/2006/relationships/image"/><Relationship Id="rId3" Target="../media/image55.png" Type="http://schemas.openxmlformats.org/officeDocument/2006/relationships/image"/><Relationship Id="rId4" Target="../media/image4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3.png" Type="http://schemas.openxmlformats.org/officeDocument/2006/relationships/image"/><Relationship Id="rId11" Target="../media/image64.png" Type="http://schemas.openxmlformats.org/officeDocument/2006/relationships/image"/><Relationship Id="rId12" Target="../media/image65.png" Type="http://schemas.openxmlformats.org/officeDocument/2006/relationships/image"/><Relationship Id="rId2" Target="../media/image56.png" Type="http://schemas.openxmlformats.org/officeDocument/2006/relationships/image"/><Relationship Id="rId3" Target="../media/image57.png" Type="http://schemas.openxmlformats.org/officeDocument/2006/relationships/image"/><Relationship Id="rId4" Target="../media/image58.png" Type="http://schemas.openxmlformats.org/officeDocument/2006/relationships/image"/><Relationship Id="rId5" Target="../media/image6.png" Type="http://schemas.openxmlformats.org/officeDocument/2006/relationships/image"/><Relationship Id="rId6" Target="../media/image59.png" Type="http://schemas.openxmlformats.org/officeDocument/2006/relationships/image"/><Relationship Id="rId7" Target="../media/image60.png" Type="http://schemas.openxmlformats.org/officeDocument/2006/relationships/image"/><Relationship Id="rId8" Target="../media/image61.png" Type="http://schemas.openxmlformats.org/officeDocument/2006/relationships/image"/><Relationship Id="rId9" Target="../media/image62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6.png" Type="http://schemas.openxmlformats.org/officeDocument/2006/relationships/image"/><Relationship Id="rId3" Target="../media/image6.png" Type="http://schemas.openxmlformats.org/officeDocument/2006/relationships/image"/><Relationship Id="rId4" Target="../media/image67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8.png" Type="http://schemas.openxmlformats.org/officeDocument/2006/relationships/image"/><Relationship Id="rId3" Target="../media/image69.png" Type="http://schemas.openxmlformats.org/officeDocument/2006/relationships/image"/><Relationship Id="rId4" Target="../media/image6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0.png" Type="http://schemas.openxmlformats.org/officeDocument/2006/relationships/image"/><Relationship Id="rId3" Target="../media/image71.png" Type="http://schemas.openxmlformats.org/officeDocument/2006/relationships/image"/><Relationship Id="rId4" Target="../media/image72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3.png" Type="http://schemas.openxmlformats.org/officeDocument/2006/relationships/image"/><Relationship Id="rId3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91400">
                <a:alpha val="825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75668" y="0"/>
            <a:ext cx="18639336" cy="10287000"/>
            <a:chOff x="0" y="0"/>
            <a:chExt cx="24852449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6" y="1358900"/>
              <a:ext cx="2468057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401143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305149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6" y="12331700"/>
              <a:ext cx="24852436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73840" y="6646552"/>
              <a:ext cx="477503" cy="422897"/>
              <a:chOff x="0" y="0"/>
              <a:chExt cx="812800" cy="71985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9850"/>
              </a:xfrm>
              <a:custGeom>
                <a:avLst/>
                <a:gdLst/>
                <a:ahLst/>
                <a:cxnLst/>
                <a:rect r="r" b="b" t="t" l="l"/>
                <a:pathLst>
                  <a:path h="719850" w="812800">
                    <a:moveTo>
                      <a:pt x="406400" y="0"/>
                    </a:moveTo>
                    <a:lnTo>
                      <a:pt x="812800" y="719850"/>
                    </a:lnTo>
                    <a:lnTo>
                      <a:pt x="0" y="71985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284009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6591"/>
                <a:ext cx="558800" cy="38184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854949" y="6646552"/>
              <a:ext cx="477503" cy="422897"/>
              <a:chOff x="0" y="0"/>
              <a:chExt cx="812800" cy="71985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9850"/>
              </a:xfrm>
              <a:custGeom>
                <a:avLst/>
                <a:gdLst/>
                <a:ahLst/>
                <a:cxnLst/>
                <a:rect r="r" b="b" t="t" l="l"/>
                <a:pathLst>
                  <a:path h="719850" w="812800">
                    <a:moveTo>
                      <a:pt x="406400" y="0"/>
                    </a:moveTo>
                    <a:lnTo>
                      <a:pt x="812800" y="719850"/>
                    </a:lnTo>
                    <a:lnTo>
                      <a:pt x="0" y="71985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284009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6591"/>
                <a:ext cx="558800" cy="38184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2098636" y="1371600"/>
              <a:ext cx="483311" cy="417815"/>
              <a:chOff x="0" y="0"/>
              <a:chExt cx="822686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22686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22686">
                    <a:moveTo>
                      <a:pt x="411343" y="0"/>
                    </a:moveTo>
                    <a:lnTo>
                      <a:pt x="822686" y="711200"/>
                    </a:lnTo>
                    <a:lnTo>
                      <a:pt x="0" y="711200"/>
                    </a:lnTo>
                    <a:lnTo>
                      <a:pt x="411343" y="0"/>
                    </a:lnTo>
                    <a:close/>
                  </a:path>
                </a:pathLst>
              </a:custGeom>
              <a:solidFill>
                <a:srgbClr val="284009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8545" y="282575"/>
                <a:ext cx="565596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2098636" y="11913885"/>
              <a:ext cx="483311" cy="417815"/>
              <a:chOff x="0" y="0"/>
              <a:chExt cx="822686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22686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22686">
                    <a:moveTo>
                      <a:pt x="411343" y="0"/>
                    </a:moveTo>
                    <a:lnTo>
                      <a:pt x="822686" y="711200"/>
                    </a:lnTo>
                    <a:lnTo>
                      <a:pt x="0" y="711200"/>
                    </a:lnTo>
                    <a:lnTo>
                      <a:pt x="411343" y="0"/>
                    </a:lnTo>
                    <a:close/>
                  </a:path>
                </a:pathLst>
              </a:custGeom>
              <a:solidFill>
                <a:srgbClr val="284009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8545" y="282575"/>
                <a:ext cx="565596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4129068" y="1028700"/>
            <a:ext cx="2704680" cy="2749674"/>
          </a:xfrm>
          <a:custGeom>
            <a:avLst/>
            <a:gdLst/>
            <a:ahLst/>
            <a:cxnLst/>
            <a:rect r="r" b="b" t="t" l="l"/>
            <a:pathLst>
              <a:path h="2749674" w="2704680">
                <a:moveTo>
                  <a:pt x="0" y="0"/>
                </a:moveTo>
                <a:lnTo>
                  <a:pt x="2704680" y="0"/>
                </a:lnTo>
                <a:lnTo>
                  <a:pt x="2704680" y="2749674"/>
                </a:lnTo>
                <a:lnTo>
                  <a:pt x="0" y="27496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377459" y="2366586"/>
            <a:ext cx="11533082" cy="5045723"/>
          </a:xfrm>
          <a:custGeom>
            <a:avLst/>
            <a:gdLst/>
            <a:ahLst/>
            <a:cxnLst/>
            <a:rect r="r" b="b" t="t" l="l"/>
            <a:pathLst>
              <a:path h="5045723" w="11533082">
                <a:moveTo>
                  <a:pt x="0" y="0"/>
                </a:moveTo>
                <a:lnTo>
                  <a:pt x="11533082" y="0"/>
                </a:lnTo>
                <a:lnTo>
                  <a:pt x="11533082" y="5045724"/>
                </a:lnTo>
                <a:lnTo>
                  <a:pt x="0" y="50457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4158932" y="7716095"/>
            <a:ext cx="9970136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9"/>
              </a:lnSpc>
            </a:pPr>
            <a:r>
              <a:rPr lang="en-US" sz="2349">
                <a:solidFill>
                  <a:srgbClr val="FF6702"/>
                </a:solidFill>
                <a:latin typeface="HK Modular"/>
                <a:ea typeface="HK Modular"/>
                <a:cs typeface="HK Modular"/>
                <a:sym typeface="HK Modular"/>
              </a:rPr>
              <a:t>[HITT, HANKINSON, ANDERSEN, D’SOUZA – RADAR]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28700" y="8718019"/>
            <a:ext cx="2055815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9"/>
              </a:lnSpc>
            </a:pPr>
            <a:r>
              <a:rPr lang="en-US" sz="2349">
                <a:solidFill>
                  <a:srgbClr val="FF6702"/>
                </a:solidFill>
                <a:latin typeface="HK Modular"/>
                <a:ea typeface="HK Modular"/>
                <a:cs typeface="HK Modular"/>
                <a:sym typeface="HK Modular"/>
              </a:rPr>
              <a:t>GROUP 32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7259300" y="0"/>
            <a:ext cx="1028700" cy="1335206"/>
          </a:xfrm>
          <a:custGeom>
            <a:avLst/>
            <a:gdLst/>
            <a:ahLst/>
            <a:cxnLst/>
            <a:rect r="r" b="b" t="t" l="l"/>
            <a:pathLst>
              <a:path h="1335206" w="1028700">
                <a:moveTo>
                  <a:pt x="0" y="0"/>
                </a:moveTo>
                <a:lnTo>
                  <a:pt x="1028700" y="0"/>
                </a:lnTo>
                <a:lnTo>
                  <a:pt x="1028700" y="1335206"/>
                </a:lnTo>
                <a:lnTo>
                  <a:pt x="0" y="13352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5" t="0" r="-135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560486" y="3356776"/>
            <a:ext cx="3599727" cy="4519223"/>
          </a:xfrm>
          <a:custGeom>
            <a:avLst/>
            <a:gdLst/>
            <a:ahLst/>
            <a:cxnLst/>
            <a:rect r="r" b="b" t="t" l="l"/>
            <a:pathLst>
              <a:path h="4519223" w="3599727">
                <a:moveTo>
                  <a:pt x="0" y="0"/>
                </a:moveTo>
                <a:lnTo>
                  <a:pt x="3599728" y="0"/>
                </a:lnTo>
                <a:lnTo>
                  <a:pt x="3599728" y="4519222"/>
                </a:lnTo>
                <a:lnTo>
                  <a:pt x="0" y="45192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5560264" y="3353591"/>
            <a:ext cx="3493705" cy="4522407"/>
          </a:xfrm>
          <a:custGeom>
            <a:avLst/>
            <a:gdLst/>
            <a:ahLst/>
            <a:cxnLst/>
            <a:rect r="r" b="b" t="t" l="l"/>
            <a:pathLst>
              <a:path h="4522407" w="3493705">
                <a:moveTo>
                  <a:pt x="0" y="0"/>
                </a:moveTo>
                <a:lnTo>
                  <a:pt x="3493705" y="0"/>
                </a:lnTo>
                <a:lnTo>
                  <a:pt x="3493705" y="4522407"/>
                </a:lnTo>
                <a:lnTo>
                  <a:pt x="0" y="45224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3347774" y="3301434"/>
            <a:ext cx="3529513" cy="4574565"/>
          </a:xfrm>
          <a:custGeom>
            <a:avLst/>
            <a:gdLst/>
            <a:ahLst/>
            <a:cxnLst/>
            <a:rect r="r" b="b" t="t" l="l"/>
            <a:pathLst>
              <a:path h="4574565" w="3529513">
                <a:moveTo>
                  <a:pt x="0" y="0"/>
                </a:moveTo>
                <a:lnTo>
                  <a:pt x="3529513" y="0"/>
                </a:lnTo>
                <a:lnTo>
                  <a:pt x="3529513" y="4574564"/>
                </a:lnTo>
                <a:lnTo>
                  <a:pt x="0" y="45745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5560264" y="3376580"/>
            <a:ext cx="3493705" cy="4476430"/>
          </a:xfrm>
          <a:custGeom>
            <a:avLst/>
            <a:gdLst/>
            <a:ahLst/>
            <a:cxnLst/>
            <a:rect r="r" b="b" t="t" l="l"/>
            <a:pathLst>
              <a:path h="4476430" w="3493705">
                <a:moveTo>
                  <a:pt x="0" y="0"/>
                </a:moveTo>
                <a:lnTo>
                  <a:pt x="3493705" y="0"/>
                </a:lnTo>
                <a:lnTo>
                  <a:pt x="3493705" y="4476430"/>
                </a:lnTo>
                <a:lnTo>
                  <a:pt x="0" y="44764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8996" r="0" b="-8146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5575829" y="3301434"/>
            <a:ext cx="3516239" cy="4551576"/>
          </a:xfrm>
          <a:custGeom>
            <a:avLst/>
            <a:gdLst/>
            <a:ahLst/>
            <a:cxnLst/>
            <a:rect r="r" b="b" t="t" l="l"/>
            <a:pathLst>
              <a:path h="4551576" w="3516239">
                <a:moveTo>
                  <a:pt x="0" y="0"/>
                </a:moveTo>
                <a:lnTo>
                  <a:pt x="3516240" y="0"/>
                </a:lnTo>
                <a:lnTo>
                  <a:pt x="3516240" y="4551576"/>
                </a:lnTo>
                <a:lnTo>
                  <a:pt x="0" y="45515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9511169" y="3301434"/>
            <a:ext cx="3599180" cy="4521496"/>
          </a:xfrm>
          <a:custGeom>
            <a:avLst/>
            <a:gdLst/>
            <a:ahLst/>
            <a:cxnLst/>
            <a:rect r="r" b="b" t="t" l="l"/>
            <a:pathLst>
              <a:path h="4521496" w="3599180">
                <a:moveTo>
                  <a:pt x="0" y="0"/>
                </a:moveTo>
                <a:lnTo>
                  <a:pt x="3599180" y="0"/>
                </a:lnTo>
                <a:lnTo>
                  <a:pt x="3599180" y="4521496"/>
                </a:lnTo>
                <a:lnTo>
                  <a:pt x="0" y="45214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010" t="0" r="-1812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294593" y="8003120"/>
            <a:ext cx="4131514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SHANNON HANKINSON</a:t>
            </a:r>
          </a:p>
          <a:p>
            <a:pPr algn="ctr" marL="0" indent="0" lvl="0">
              <a:lnSpc>
                <a:spcPts val="1800"/>
              </a:lnSpc>
              <a:spcBef>
                <a:spcPct val="0"/>
              </a:spcBef>
            </a:pPr>
            <a:r>
              <a:rPr lang="en-US" sz="1500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ELECTRICAL ENGINEERING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84985" y="1746798"/>
            <a:ext cx="11044262" cy="895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85"/>
              </a:lnSpc>
              <a:spcBef>
                <a:spcPct val="0"/>
              </a:spcBef>
            </a:pPr>
            <a:r>
              <a:rPr lang="en-US" sz="59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MEET THE TEAM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340003" y="8003120"/>
            <a:ext cx="3934227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BAILEY HITT</a:t>
            </a:r>
          </a:p>
          <a:p>
            <a:pPr algn="ctr" marL="0" indent="0" lvl="0">
              <a:lnSpc>
                <a:spcPts val="1800"/>
              </a:lnSpc>
              <a:spcBef>
                <a:spcPct val="0"/>
              </a:spcBef>
            </a:pPr>
            <a:r>
              <a:rPr lang="en-US" sz="1500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ELECTRICAL ENGINEERING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330849" y="8003120"/>
            <a:ext cx="3779500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RYAN ANDERSEN</a:t>
            </a:r>
          </a:p>
          <a:p>
            <a:pPr algn="ctr" marL="0" indent="0" lvl="0">
              <a:lnSpc>
                <a:spcPts val="1800"/>
              </a:lnSpc>
              <a:spcBef>
                <a:spcPct val="0"/>
              </a:spcBef>
            </a:pPr>
            <a:r>
              <a:rPr lang="en-US" sz="1500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ELECTRICAL ENGINEERING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3347774" y="8003120"/>
            <a:ext cx="3489271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1500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JOSHUA D’SOUZA</a:t>
            </a:r>
          </a:p>
          <a:p>
            <a:pPr algn="ctr" marL="0" indent="0" lvl="0">
              <a:lnSpc>
                <a:spcPts val="1800"/>
              </a:lnSpc>
              <a:spcBef>
                <a:spcPct val="0"/>
              </a:spcBef>
            </a:pPr>
            <a:r>
              <a:rPr lang="en-US" sz="1500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COMPUTER ENGINEERING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17869" y="384682"/>
            <a:ext cx="10165156" cy="1206501"/>
            <a:chOff x="0" y="0"/>
            <a:chExt cx="2677243" cy="3177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677243" cy="317762"/>
            </a:xfrm>
            <a:custGeom>
              <a:avLst/>
              <a:gdLst/>
              <a:ahLst/>
              <a:cxnLst/>
              <a:rect r="r" b="b" t="t" l="l"/>
              <a:pathLst>
                <a:path h="317762" w="2677243">
                  <a:moveTo>
                    <a:pt x="0" y="0"/>
                  </a:moveTo>
                  <a:lnTo>
                    <a:pt x="2677243" y="0"/>
                  </a:lnTo>
                  <a:lnTo>
                    <a:pt x="2677243" y="317762"/>
                  </a:lnTo>
                  <a:lnTo>
                    <a:pt x="0" y="317762"/>
                  </a:lnTo>
                  <a:close/>
                </a:path>
              </a:pathLst>
            </a:custGeom>
            <a:solidFill>
              <a:srgbClr val="134289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677243" cy="3653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10162587" y="9731908"/>
            <a:ext cx="6492240" cy="0"/>
          </a:xfrm>
          <a:prstGeom prst="line">
            <a:avLst/>
          </a:prstGeom>
          <a:ln cap="flat" w="38100">
            <a:solidFill>
              <a:srgbClr val="FF914D"/>
            </a:solidFill>
            <a:prstDash val="solid"/>
            <a:headEnd type="none" len="sm" w="sm"/>
            <a:tailEnd type="triangle" len="med" w="lg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9808143" y="2352627"/>
            <a:ext cx="7709319" cy="4336492"/>
          </a:xfrm>
          <a:custGeom>
            <a:avLst/>
            <a:gdLst/>
            <a:ahLst/>
            <a:cxnLst/>
            <a:rect r="r" b="b" t="t" l="l"/>
            <a:pathLst>
              <a:path h="4336492" w="7709319">
                <a:moveTo>
                  <a:pt x="0" y="0"/>
                </a:moveTo>
                <a:lnTo>
                  <a:pt x="7709319" y="0"/>
                </a:lnTo>
                <a:lnTo>
                  <a:pt x="7709319" y="4336492"/>
                </a:lnTo>
                <a:lnTo>
                  <a:pt x="0" y="43364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98634" y="600755"/>
            <a:ext cx="10084390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485"/>
              </a:lnSpc>
              <a:spcBef>
                <a:spcPct val="0"/>
              </a:spcBef>
            </a:pPr>
            <a:r>
              <a:rPr lang="en-US" sz="54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PROBLEM STATEMENT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27132" y="1645654"/>
            <a:ext cx="8638356" cy="8573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80"/>
              </a:lnSpc>
              <a:spcBef>
                <a:spcPct val="0"/>
              </a:spcBef>
            </a:pPr>
            <a:r>
              <a:rPr lang="en-US" sz="2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2HAD-RAD was</a:t>
            </a:r>
            <a:r>
              <a:rPr lang="en-US" sz="2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developed to</a:t>
            </a:r>
            <a:r>
              <a:rPr lang="en-US" sz="2200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e</a:t>
            </a:r>
            <a:r>
              <a:rPr lang="en-US" sz="2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r>
              <a:rPr lang="en-US" sz="2200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r>
              <a:rPr lang="en-US" sz="2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ance </a:t>
            </a:r>
            <a:r>
              <a:rPr lang="en-US" sz="2200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searc</a:t>
            </a:r>
            <a:r>
              <a:rPr lang="en-US" sz="2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 a</a:t>
            </a:r>
            <a:r>
              <a:rPr lang="en-US" sz="2200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nd r</a:t>
            </a:r>
            <a:r>
              <a:rPr lang="en-US" sz="2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lang="en-US" sz="2200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scue oper</a:t>
            </a:r>
            <a:r>
              <a:rPr lang="en-US" sz="2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at</a:t>
            </a:r>
            <a:r>
              <a:rPr lang="en-US" sz="2200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lang="en-US" sz="2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r>
              <a:rPr lang="en-US" sz="2200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ns. The compact, multimodal system assists responders in locating individuals within its field of view in indoor and outdoor environments using coordinated radar, UWB localization, and thermal sensing.</a:t>
            </a:r>
          </a:p>
          <a:p>
            <a:pPr algn="l" marL="0" indent="0" lvl="0">
              <a:lnSpc>
                <a:spcPts val="3080"/>
              </a:lnSpc>
              <a:spcBef>
                <a:spcPct val="0"/>
              </a:spcBef>
            </a:pPr>
          </a:p>
          <a:p>
            <a:pPr algn="l" marL="474981" indent="-237491" lvl="1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Battery powered handheld device integrating radar, ultra wide band (UWB), infrared (IR), inertial navigation, and ultra sonic sensing (USS)</a:t>
            </a:r>
          </a:p>
          <a:p>
            <a:pPr algn="l" marL="474981" indent="-237491" lvl="1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Detects human activity such as breathing, body heat and movement</a:t>
            </a:r>
          </a:p>
          <a:p>
            <a:pPr algn="l" marL="474981" indent="-237491" lvl="1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Real time processing and sensor fusion performed on an ESP32-WROOM32E microcontroller</a:t>
            </a:r>
          </a:p>
          <a:p>
            <a:pPr algn="l" marL="474981" indent="-237491" lvl="1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Generates high confidence detections and estimates 3D location using fused mmWave radar sensing and UWB based localization</a:t>
            </a:r>
          </a:p>
          <a:p>
            <a:pPr algn="l" marL="474981" indent="-237491" lvl="1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Visual user alerts are triggered when a detection threshold is met</a:t>
            </a:r>
          </a:p>
          <a:p>
            <a:pPr algn="l" marL="474981" indent="-237491" lvl="1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strike="noStrike" u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Logs positional data in the mobile application to provide responders with actionable search-and-rescue information</a:t>
            </a:r>
          </a:p>
          <a:p>
            <a:pPr algn="l" marL="0" indent="0" lvl="0">
              <a:lnSpc>
                <a:spcPts val="3080"/>
              </a:lnSpc>
              <a:spcBef>
                <a:spcPct val="0"/>
              </a:spcBef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7259300" y="0"/>
            <a:ext cx="1028700" cy="1296893"/>
          </a:xfrm>
          <a:custGeom>
            <a:avLst/>
            <a:gdLst/>
            <a:ahLst/>
            <a:cxnLst/>
            <a:rect r="r" b="b" t="t" l="l"/>
            <a:pathLst>
              <a:path h="1296893" w="1028700">
                <a:moveTo>
                  <a:pt x="0" y="0"/>
                </a:moveTo>
                <a:lnTo>
                  <a:pt x="1028700" y="0"/>
                </a:lnTo>
                <a:lnTo>
                  <a:pt x="1028700" y="1296893"/>
                </a:lnTo>
                <a:lnTo>
                  <a:pt x="0" y="12968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2675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3306" y="384682"/>
            <a:ext cx="10532552" cy="1251297"/>
            <a:chOff x="0" y="0"/>
            <a:chExt cx="2774005" cy="3295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74005" cy="329560"/>
            </a:xfrm>
            <a:custGeom>
              <a:avLst/>
              <a:gdLst/>
              <a:ahLst/>
              <a:cxnLst/>
              <a:rect r="r" b="b" t="t" l="l"/>
              <a:pathLst>
                <a:path h="329560" w="2774005">
                  <a:moveTo>
                    <a:pt x="0" y="0"/>
                  </a:moveTo>
                  <a:lnTo>
                    <a:pt x="2774005" y="0"/>
                  </a:lnTo>
                  <a:lnTo>
                    <a:pt x="2774005" y="329560"/>
                  </a:lnTo>
                  <a:lnTo>
                    <a:pt x="0" y="329560"/>
                  </a:lnTo>
                  <a:close/>
                </a:path>
              </a:pathLst>
            </a:custGeom>
            <a:solidFill>
              <a:srgbClr val="134289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774005" cy="3771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43525" y="600755"/>
            <a:ext cx="10422333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485"/>
              </a:lnSpc>
              <a:spcBef>
                <a:spcPct val="0"/>
              </a:spcBef>
            </a:pPr>
            <a:r>
              <a:rPr lang="en-US" sz="54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GOALS &amp; OBJECTIVES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7289" y="2252035"/>
            <a:ext cx="14153422" cy="5217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82928" indent="-291464" lvl="1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Provide responder to victim distance estimation via UWB anchor–tag ranging at ≥ 3 m line-of-sight.</a:t>
            </a:r>
          </a:p>
          <a:p>
            <a:pPr algn="l" marL="582928" indent="-291464" lvl="1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Display detection results on an LCD interface.</a:t>
            </a:r>
          </a:p>
          <a:p>
            <a:pPr algn="l" marL="582928" indent="-291464" lvl="1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Detect a human subject at ≥ 2 meters line of sight using radar.</a:t>
            </a:r>
          </a:p>
          <a:p>
            <a:pPr algn="l" marL="582928" indent="-291464" lvl="1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Confirm presence with IR sensing at ≤ 1 meter within FOV.</a:t>
            </a:r>
          </a:p>
          <a:p>
            <a:pPr algn="l" marL="582928" indent="-291464" lvl="1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Provide relative localization within ≤ 2 meters using INS and barometric sensing.</a:t>
            </a:r>
          </a:p>
          <a:p>
            <a:pPr algn="l" marL="582928" indent="-291464" lvl="1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Display detection feedback within 5 seconds.</a:t>
            </a:r>
          </a:p>
          <a:p>
            <a:pPr algn="l" marL="582928" indent="-291464" lvl="1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Operate continuously for ≥ 2 hours on battery power.</a:t>
            </a:r>
          </a:p>
          <a:p>
            <a:pPr algn="l" marL="582928" indent="-291464" lvl="1">
              <a:lnSpc>
                <a:spcPts val="3779"/>
              </a:lnSpc>
              <a:spcBef>
                <a:spcPct val="0"/>
              </a:spcBef>
              <a:buFont typeface="Arial"/>
              <a:buChar char="•"/>
            </a:pPr>
            <a:r>
              <a:rPr lang="en-US" sz="26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Improve fused localization accuracy to ≤ 1 meter outdoors by integrating GNSS with INS.</a:t>
            </a:r>
          </a:p>
        </p:txBody>
      </p:sp>
      <p:sp>
        <p:nvSpPr>
          <p:cNvPr name="AutoShape 7" id="7"/>
          <p:cNvSpPr/>
          <p:nvPr/>
        </p:nvSpPr>
        <p:spPr>
          <a:xfrm>
            <a:off x="10162587" y="9731908"/>
            <a:ext cx="6492240" cy="0"/>
          </a:xfrm>
          <a:prstGeom prst="line">
            <a:avLst/>
          </a:prstGeom>
          <a:ln cap="flat" w="38100">
            <a:solidFill>
              <a:srgbClr val="FF914D"/>
            </a:solidFill>
            <a:prstDash val="solid"/>
            <a:headEnd type="none" len="sm" w="sm"/>
            <a:tailEnd type="triangle" len="med" w="lg"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7259300" y="0"/>
            <a:ext cx="1028700" cy="1325217"/>
          </a:xfrm>
          <a:custGeom>
            <a:avLst/>
            <a:gdLst/>
            <a:ahLst/>
            <a:cxnLst/>
            <a:rect r="r" b="b" t="t" l="l"/>
            <a:pathLst>
              <a:path h="1325217" w="1028700">
                <a:moveTo>
                  <a:pt x="0" y="0"/>
                </a:moveTo>
                <a:lnTo>
                  <a:pt x="1028700" y="0"/>
                </a:lnTo>
                <a:lnTo>
                  <a:pt x="1028700" y="1325217"/>
                </a:lnTo>
                <a:lnTo>
                  <a:pt x="0" y="1325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654827" y="38912"/>
            <a:ext cx="1633173" cy="2051685"/>
          </a:xfrm>
          <a:custGeom>
            <a:avLst/>
            <a:gdLst/>
            <a:ahLst/>
            <a:cxnLst/>
            <a:rect r="r" b="b" t="t" l="l"/>
            <a:pathLst>
              <a:path h="2051685" w="1633173">
                <a:moveTo>
                  <a:pt x="0" y="0"/>
                </a:moveTo>
                <a:lnTo>
                  <a:pt x="1633173" y="0"/>
                </a:lnTo>
                <a:lnTo>
                  <a:pt x="1633173" y="2051686"/>
                </a:lnTo>
                <a:lnTo>
                  <a:pt x="0" y="20516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10" t="0" r="-1812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5" y="1019175"/>
            <a:ext cx="18288000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flipH="true">
            <a:off x="1038230" y="0"/>
            <a:ext cx="0" cy="1028700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7268830" y="0"/>
            <a:ext cx="0" cy="1028700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flipV="true">
            <a:off x="5" y="9248775"/>
            <a:ext cx="18415350" cy="9525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5400000">
            <a:off x="1015847" y="4986819"/>
            <a:ext cx="358127" cy="313361"/>
            <a:chOff x="0" y="0"/>
            <a:chExt cx="812800" cy="7112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27000" y="282575"/>
              <a:ext cx="558800" cy="377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16933086" y="4986819"/>
            <a:ext cx="358127" cy="313361"/>
            <a:chOff x="0" y="0"/>
            <a:chExt cx="812800" cy="711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127000" y="282575"/>
              <a:ext cx="558800" cy="377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-10800000">
            <a:off x="8964941" y="1028700"/>
            <a:ext cx="358127" cy="313361"/>
            <a:chOff x="0" y="0"/>
            <a:chExt cx="812800" cy="7112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127000" y="282575"/>
              <a:ext cx="558800" cy="377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964941" y="8935414"/>
            <a:ext cx="358127" cy="313361"/>
            <a:chOff x="0" y="0"/>
            <a:chExt cx="812800" cy="7112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27000" y="282575"/>
              <a:ext cx="558800" cy="377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9323069" y="766156"/>
            <a:ext cx="6424125" cy="8537043"/>
          </a:xfrm>
          <a:custGeom>
            <a:avLst/>
            <a:gdLst/>
            <a:ahLst/>
            <a:cxnLst/>
            <a:rect r="r" b="b" t="t" l="l"/>
            <a:pathLst>
              <a:path h="8537043" w="6424125">
                <a:moveTo>
                  <a:pt x="0" y="0"/>
                </a:moveTo>
                <a:lnTo>
                  <a:pt x="6424125" y="0"/>
                </a:lnTo>
                <a:lnTo>
                  <a:pt x="6424125" y="8537043"/>
                </a:lnTo>
                <a:lnTo>
                  <a:pt x="0" y="85370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2598314" y="766156"/>
            <a:ext cx="6253384" cy="8537043"/>
          </a:xfrm>
          <a:custGeom>
            <a:avLst/>
            <a:gdLst/>
            <a:ahLst/>
            <a:cxnLst/>
            <a:rect r="r" b="b" t="t" l="l"/>
            <a:pathLst>
              <a:path h="8537043" w="6253384">
                <a:moveTo>
                  <a:pt x="0" y="0"/>
                </a:moveTo>
                <a:lnTo>
                  <a:pt x="6253384" y="0"/>
                </a:lnTo>
                <a:lnTo>
                  <a:pt x="6253384" y="8537043"/>
                </a:lnTo>
                <a:lnTo>
                  <a:pt x="0" y="85370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20" id="20"/>
          <p:cNvSpPr txBox="true"/>
          <p:nvPr/>
        </p:nvSpPr>
        <p:spPr>
          <a:xfrm rot="0">
            <a:off x="1194911" y="171450"/>
            <a:ext cx="17178366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725"/>
              </a:lnSpc>
              <a:spcBef>
                <a:spcPct val="0"/>
              </a:spcBef>
            </a:pPr>
            <a:r>
              <a:rPr lang="en-US" sz="5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ENGINEERING SPECIFICATIONS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5" y="7431092"/>
            <a:ext cx="2273346" cy="2855908"/>
          </a:xfrm>
          <a:custGeom>
            <a:avLst/>
            <a:gdLst/>
            <a:ahLst/>
            <a:cxnLst/>
            <a:rect r="r" b="b" t="t" l="l"/>
            <a:pathLst>
              <a:path h="2855908" w="2273346">
                <a:moveTo>
                  <a:pt x="0" y="0"/>
                </a:moveTo>
                <a:lnTo>
                  <a:pt x="2273346" y="0"/>
                </a:lnTo>
                <a:lnTo>
                  <a:pt x="2273346" y="2855908"/>
                </a:lnTo>
                <a:lnTo>
                  <a:pt x="0" y="28559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010" t="0" r="-1812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5110298" y="901685"/>
            <a:ext cx="8067404" cy="8752162"/>
          </a:xfrm>
          <a:custGeom>
            <a:avLst/>
            <a:gdLst/>
            <a:ahLst/>
            <a:cxnLst/>
            <a:rect r="r" b="b" t="t" l="l"/>
            <a:pathLst>
              <a:path h="8752162" w="8067404">
                <a:moveTo>
                  <a:pt x="0" y="0"/>
                </a:moveTo>
                <a:lnTo>
                  <a:pt x="8067404" y="0"/>
                </a:lnTo>
                <a:lnTo>
                  <a:pt x="8067404" y="8752162"/>
                </a:lnTo>
                <a:lnTo>
                  <a:pt x="0" y="87521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714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3512842" y="187310"/>
            <a:ext cx="11262315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45"/>
              </a:lnSpc>
              <a:spcBef>
                <a:spcPct val="0"/>
              </a:spcBef>
            </a:pPr>
            <a:r>
              <a:rPr lang="en-US" sz="47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HARDWARE BLOCK DIAGRAM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7259300" y="0"/>
            <a:ext cx="1156060" cy="1451358"/>
          </a:xfrm>
          <a:custGeom>
            <a:avLst/>
            <a:gdLst/>
            <a:ahLst/>
            <a:cxnLst/>
            <a:rect r="r" b="b" t="t" l="l"/>
            <a:pathLst>
              <a:path h="1451358" w="1156060">
                <a:moveTo>
                  <a:pt x="0" y="0"/>
                </a:moveTo>
                <a:lnTo>
                  <a:pt x="1156060" y="0"/>
                </a:lnTo>
                <a:lnTo>
                  <a:pt x="1156060" y="1451358"/>
                </a:lnTo>
                <a:lnTo>
                  <a:pt x="0" y="14513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7259300" y="0"/>
            <a:ext cx="1156060" cy="1451358"/>
          </a:xfrm>
          <a:custGeom>
            <a:avLst/>
            <a:gdLst/>
            <a:ahLst/>
            <a:cxnLst/>
            <a:rect r="r" b="b" t="t" l="l"/>
            <a:pathLst>
              <a:path h="1451358" w="1156060">
                <a:moveTo>
                  <a:pt x="0" y="0"/>
                </a:moveTo>
                <a:lnTo>
                  <a:pt x="1156060" y="0"/>
                </a:lnTo>
                <a:lnTo>
                  <a:pt x="1156060" y="1451358"/>
                </a:lnTo>
                <a:lnTo>
                  <a:pt x="0" y="14513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279492" y="3061600"/>
            <a:ext cx="11729016" cy="4163801"/>
          </a:xfrm>
          <a:custGeom>
            <a:avLst/>
            <a:gdLst/>
            <a:ahLst/>
            <a:cxnLst/>
            <a:rect r="r" b="b" t="t" l="l"/>
            <a:pathLst>
              <a:path h="4163801" w="11729016">
                <a:moveTo>
                  <a:pt x="0" y="0"/>
                </a:moveTo>
                <a:lnTo>
                  <a:pt x="11729016" y="0"/>
                </a:lnTo>
                <a:lnTo>
                  <a:pt x="11729016" y="4163800"/>
                </a:lnTo>
                <a:lnTo>
                  <a:pt x="0" y="4163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2703233" y="171034"/>
            <a:ext cx="13017177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DIVISION OF RESPONSIBILITY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6387119" y="2172028"/>
            <a:ext cx="5513763" cy="6161388"/>
          </a:xfrm>
          <a:custGeom>
            <a:avLst/>
            <a:gdLst/>
            <a:ahLst/>
            <a:cxnLst/>
            <a:rect r="r" b="b" t="t" l="l"/>
            <a:pathLst>
              <a:path h="6161388" w="5513763">
                <a:moveTo>
                  <a:pt x="0" y="0"/>
                </a:moveTo>
                <a:lnTo>
                  <a:pt x="5513762" y="0"/>
                </a:lnTo>
                <a:lnTo>
                  <a:pt x="5513762" y="6161387"/>
                </a:lnTo>
                <a:lnTo>
                  <a:pt x="0" y="61613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19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6632210" y="160965"/>
            <a:ext cx="5268671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BUDGET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7259300" y="0"/>
            <a:ext cx="1028700" cy="1333287"/>
          </a:xfrm>
          <a:custGeom>
            <a:avLst/>
            <a:gdLst/>
            <a:ahLst/>
            <a:cxnLst/>
            <a:rect r="r" b="b" t="t" l="l"/>
            <a:pathLst>
              <a:path h="1333287" w="1028700">
                <a:moveTo>
                  <a:pt x="0" y="0"/>
                </a:moveTo>
                <a:lnTo>
                  <a:pt x="1028700" y="0"/>
                </a:lnTo>
                <a:lnTo>
                  <a:pt x="1028700" y="1333287"/>
                </a:lnTo>
                <a:lnTo>
                  <a:pt x="0" y="13332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3306" y="384682"/>
            <a:ext cx="6895286" cy="1251297"/>
            <a:chOff x="0" y="0"/>
            <a:chExt cx="1816042" cy="3295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16042" cy="329560"/>
            </a:xfrm>
            <a:custGeom>
              <a:avLst/>
              <a:gdLst/>
              <a:ahLst/>
              <a:cxnLst/>
              <a:rect r="r" b="b" t="t" l="l"/>
              <a:pathLst>
                <a:path h="329560" w="1816042">
                  <a:moveTo>
                    <a:pt x="0" y="0"/>
                  </a:moveTo>
                  <a:lnTo>
                    <a:pt x="1816042" y="0"/>
                  </a:lnTo>
                  <a:lnTo>
                    <a:pt x="1816042" y="329560"/>
                  </a:lnTo>
                  <a:lnTo>
                    <a:pt x="0" y="329560"/>
                  </a:lnTo>
                  <a:close/>
                </a:path>
              </a:pathLst>
            </a:custGeom>
            <a:solidFill>
              <a:srgbClr val="134289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16042" cy="3771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43525" y="600755"/>
            <a:ext cx="6785068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485"/>
              </a:lnSpc>
              <a:spcBef>
                <a:spcPct val="0"/>
              </a:spcBef>
            </a:pPr>
            <a:r>
              <a:rPr lang="en-US" sz="54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PERIPHERALS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55489" y="2030067"/>
            <a:ext cx="14565222" cy="6910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Audio System 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Amplifier &amp; Speaker</a:t>
            </a:r>
          </a:p>
          <a:p>
            <a:pPr algn="ctr">
              <a:lnSpc>
                <a:spcPts val="3919"/>
              </a:lnSpc>
            </a:pPr>
          </a:p>
          <a:p>
            <a:pPr algn="ctr">
              <a:lnSpc>
                <a:spcPts val="3919"/>
              </a:lnSpc>
            </a:pPr>
            <a:r>
              <a:rPr lang="en-US" sz="27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Heat Detection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Infrared Sensor</a:t>
            </a:r>
          </a:p>
          <a:p>
            <a:pPr algn="ctr">
              <a:lnSpc>
                <a:spcPts val="3919"/>
              </a:lnSpc>
            </a:pPr>
          </a:p>
          <a:p>
            <a:pPr algn="ctr">
              <a:lnSpc>
                <a:spcPts val="3919"/>
              </a:lnSpc>
            </a:pPr>
            <a:r>
              <a:rPr lang="en-US" sz="27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Location Tracking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Ultra Wide Band Sensor (UWB)</a:t>
            </a:r>
          </a:p>
          <a:p>
            <a:pPr algn="ctr">
              <a:lnSpc>
                <a:spcPts val="3919"/>
              </a:lnSpc>
            </a:pPr>
          </a:p>
          <a:p>
            <a:pPr algn="ctr">
              <a:lnSpc>
                <a:spcPts val="3919"/>
              </a:lnSpc>
            </a:pPr>
            <a:r>
              <a:rPr lang="en-US" sz="27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Safety</a:t>
            </a: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Ultra Sonic Sensor</a:t>
            </a:r>
          </a:p>
          <a:p>
            <a:pPr algn="ctr">
              <a:lnSpc>
                <a:spcPts val="3919"/>
              </a:lnSpc>
            </a:pPr>
          </a:p>
          <a:p>
            <a:pPr algn="ctr">
              <a:lnSpc>
                <a:spcPts val="3919"/>
              </a:lnSpc>
            </a:pPr>
            <a:r>
              <a:rPr lang="en-US" sz="27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User Interface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LCD Screen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7259300" y="0"/>
            <a:ext cx="1028700" cy="1333287"/>
          </a:xfrm>
          <a:custGeom>
            <a:avLst/>
            <a:gdLst/>
            <a:ahLst/>
            <a:cxnLst/>
            <a:rect r="r" b="b" t="t" l="l"/>
            <a:pathLst>
              <a:path h="1333287" w="1028700">
                <a:moveTo>
                  <a:pt x="0" y="0"/>
                </a:moveTo>
                <a:lnTo>
                  <a:pt x="1028700" y="0"/>
                </a:lnTo>
                <a:lnTo>
                  <a:pt x="1028700" y="1333287"/>
                </a:lnTo>
                <a:lnTo>
                  <a:pt x="0" y="1333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210254" y="5538754"/>
            <a:ext cx="8312084" cy="3335224"/>
          </a:xfrm>
          <a:custGeom>
            <a:avLst/>
            <a:gdLst/>
            <a:ahLst/>
            <a:cxnLst/>
            <a:rect r="r" b="b" t="t" l="l"/>
            <a:pathLst>
              <a:path h="3335224" w="8312084">
                <a:moveTo>
                  <a:pt x="0" y="0"/>
                </a:moveTo>
                <a:lnTo>
                  <a:pt x="8312084" y="0"/>
                </a:lnTo>
                <a:lnTo>
                  <a:pt x="8312084" y="3335224"/>
                </a:lnTo>
                <a:lnTo>
                  <a:pt x="0" y="33352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584305" y="2115402"/>
            <a:ext cx="7563981" cy="3261967"/>
          </a:xfrm>
          <a:custGeom>
            <a:avLst/>
            <a:gdLst/>
            <a:ahLst/>
            <a:cxnLst/>
            <a:rect r="r" b="b" t="t" l="l"/>
            <a:pathLst>
              <a:path h="3261967" w="7563981">
                <a:moveTo>
                  <a:pt x="0" y="0"/>
                </a:moveTo>
                <a:lnTo>
                  <a:pt x="7563981" y="0"/>
                </a:lnTo>
                <a:lnTo>
                  <a:pt x="7563981" y="3261967"/>
                </a:lnTo>
                <a:lnTo>
                  <a:pt x="0" y="32619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147645" y="178453"/>
            <a:ext cx="1599271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HARDWARE : UWB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364949" y="2374454"/>
            <a:ext cx="7618018" cy="5939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8" indent="-302259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Provides positioning when GNSS is unavailable </a:t>
            </a:r>
          </a:p>
          <a:p>
            <a:pPr algn="l" marL="604518" indent="-302259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Handheld unit performs ranging and logs detections</a:t>
            </a:r>
          </a:p>
          <a:p>
            <a:pPr algn="l" marL="604518" indent="-302259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Mobile tag incorporated to act as a second handheld unit for demonstration purposes</a:t>
            </a:r>
          </a:p>
          <a:p>
            <a:pPr algn="l" marL="604518" indent="-302259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System measures the relative distance between units</a:t>
            </a:r>
          </a:p>
          <a:p>
            <a:pPr algn="l" marL="604518" indent="-302259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Provides estimated locations when GNSS is unavailable</a:t>
            </a:r>
          </a:p>
          <a:p>
            <a:pPr algn="l">
              <a:lnSpc>
                <a:spcPts val="3919"/>
              </a:lnSpc>
            </a:pP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7259300" y="0"/>
            <a:ext cx="1156060" cy="1451358"/>
          </a:xfrm>
          <a:custGeom>
            <a:avLst/>
            <a:gdLst/>
            <a:ahLst/>
            <a:cxnLst/>
            <a:rect r="r" b="b" t="t" l="l"/>
            <a:pathLst>
              <a:path h="1451358" w="1156060">
                <a:moveTo>
                  <a:pt x="0" y="0"/>
                </a:moveTo>
                <a:lnTo>
                  <a:pt x="1156060" y="0"/>
                </a:lnTo>
                <a:lnTo>
                  <a:pt x="1156060" y="1451358"/>
                </a:lnTo>
                <a:lnTo>
                  <a:pt x="0" y="1451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569210" y="1245120"/>
            <a:ext cx="7163962" cy="3644665"/>
          </a:xfrm>
          <a:custGeom>
            <a:avLst/>
            <a:gdLst/>
            <a:ahLst/>
            <a:cxnLst/>
            <a:rect r="r" b="b" t="t" l="l"/>
            <a:pathLst>
              <a:path h="3644665" w="7163962">
                <a:moveTo>
                  <a:pt x="0" y="0"/>
                </a:moveTo>
                <a:lnTo>
                  <a:pt x="7163962" y="0"/>
                </a:lnTo>
                <a:lnTo>
                  <a:pt x="7163962" y="3644665"/>
                </a:lnTo>
                <a:lnTo>
                  <a:pt x="0" y="36446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2474443" y="4929873"/>
            <a:ext cx="5501170" cy="4215271"/>
          </a:xfrm>
          <a:custGeom>
            <a:avLst/>
            <a:gdLst/>
            <a:ahLst/>
            <a:cxnLst/>
            <a:rect r="r" b="b" t="t" l="l"/>
            <a:pathLst>
              <a:path h="4215271" w="5501170">
                <a:moveTo>
                  <a:pt x="0" y="0"/>
                </a:moveTo>
                <a:lnTo>
                  <a:pt x="5501170" y="0"/>
                </a:lnTo>
                <a:lnTo>
                  <a:pt x="5501170" y="4215272"/>
                </a:lnTo>
                <a:lnTo>
                  <a:pt x="0" y="42152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147645" y="195941"/>
            <a:ext cx="1599271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HARDWARE : INS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733172" y="1744146"/>
            <a:ext cx="8407184" cy="6434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8" indent="-302259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Provides orientation, motion and position awareness</a:t>
            </a:r>
          </a:p>
          <a:p>
            <a:pPr algn="l" marL="604518" indent="-302259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Enables navigation when GPS is degraded or unavailable </a:t>
            </a:r>
          </a:p>
          <a:p>
            <a:pPr algn="l" marL="604518" indent="-302259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Supports victim location logging and responder tracking</a:t>
            </a:r>
          </a:p>
          <a:p>
            <a:pPr algn="l" marL="604518" indent="-302259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GNSS provides absolute position outdoors</a:t>
            </a:r>
          </a:p>
          <a:p>
            <a:pPr algn="l" marL="604518" indent="-302259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IMU maintains motion tracking when GNSS signal is lost</a:t>
            </a:r>
          </a:p>
          <a:p>
            <a:pPr algn="l" marL="604518" indent="-302259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Dead-reckoning estimates movement inside structures</a:t>
            </a:r>
          </a:p>
          <a:p>
            <a:pPr algn="l" marL="604518" indent="-302259" lvl="1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Barometer aids floor level estimation in multi-story buildings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7259300" y="0"/>
            <a:ext cx="1156060" cy="1451358"/>
          </a:xfrm>
          <a:custGeom>
            <a:avLst/>
            <a:gdLst/>
            <a:ahLst/>
            <a:cxnLst/>
            <a:rect r="r" b="b" t="t" l="l"/>
            <a:pathLst>
              <a:path h="1451358" w="1156060">
                <a:moveTo>
                  <a:pt x="0" y="0"/>
                </a:moveTo>
                <a:lnTo>
                  <a:pt x="1156060" y="0"/>
                </a:lnTo>
                <a:lnTo>
                  <a:pt x="1156060" y="1451358"/>
                </a:lnTo>
                <a:lnTo>
                  <a:pt x="0" y="1451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1574493" y="2668053"/>
            <a:ext cx="5197789" cy="4950894"/>
          </a:xfrm>
          <a:custGeom>
            <a:avLst/>
            <a:gdLst/>
            <a:ahLst/>
            <a:cxnLst/>
            <a:rect r="r" b="b" t="t" l="l"/>
            <a:pathLst>
              <a:path h="4950894" w="5197789">
                <a:moveTo>
                  <a:pt x="0" y="0"/>
                </a:moveTo>
                <a:lnTo>
                  <a:pt x="5197789" y="0"/>
                </a:lnTo>
                <a:lnTo>
                  <a:pt x="5197789" y="4950894"/>
                </a:lnTo>
                <a:lnTo>
                  <a:pt x="0" y="49508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7259300" y="0"/>
            <a:ext cx="1156060" cy="1451358"/>
          </a:xfrm>
          <a:custGeom>
            <a:avLst/>
            <a:gdLst/>
            <a:ahLst/>
            <a:cxnLst/>
            <a:rect r="r" b="b" t="t" l="l"/>
            <a:pathLst>
              <a:path h="1451358" w="1156060">
                <a:moveTo>
                  <a:pt x="0" y="0"/>
                </a:moveTo>
                <a:lnTo>
                  <a:pt x="1156060" y="0"/>
                </a:lnTo>
                <a:lnTo>
                  <a:pt x="1156060" y="1451358"/>
                </a:lnTo>
                <a:lnTo>
                  <a:pt x="0" y="14513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4215025" y="1208303"/>
            <a:ext cx="4209755" cy="4730062"/>
          </a:xfrm>
          <a:custGeom>
            <a:avLst/>
            <a:gdLst/>
            <a:ahLst/>
            <a:cxnLst/>
            <a:rect r="r" b="b" t="t" l="l"/>
            <a:pathLst>
              <a:path h="4730062" w="4209755">
                <a:moveTo>
                  <a:pt x="0" y="0"/>
                </a:moveTo>
                <a:lnTo>
                  <a:pt x="4209756" y="0"/>
                </a:lnTo>
                <a:lnTo>
                  <a:pt x="4209756" y="4730062"/>
                </a:lnTo>
                <a:lnTo>
                  <a:pt x="0" y="47300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335546" y="5938365"/>
            <a:ext cx="9968713" cy="2878466"/>
          </a:xfrm>
          <a:custGeom>
            <a:avLst/>
            <a:gdLst/>
            <a:ahLst/>
            <a:cxnLst/>
            <a:rect r="r" b="b" t="t" l="l"/>
            <a:pathLst>
              <a:path h="2878466" w="9968713">
                <a:moveTo>
                  <a:pt x="0" y="0"/>
                </a:moveTo>
                <a:lnTo>
                  <a:pt x="9968714" y="0"/>
                </a:lnTo>
                <a:lnTo>
                  <a:pt x="9968714" y="2878466"/>
                </a:lnTo>
                <a:lnTo>
                  <a:pt x="0" y="28784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147645" y="195941"/>
            <a:ext cx="1599271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HARDWARE : INS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3580593" y="4898673"/>
            <a:ext cx="4887536" cy="3149416"/>
          </a:xfrm>
          <a:custGeom>
            <a:avLst/>
            <a:gdLst/>
            <a:ahLst/>
            <a:cxnLst/>
            <a:rect r="r" b="b" t="t" l="l"/>
            <a:pathLst>
              <a:path h="3149416" w="4887536">
                <a:moveTo>
                  <a:pt x="0" y="0"/>
                </a:moveTo>
                <a:lnTo>
                  <a:pt x="4887536" y="0"/>
                </a:lnTo>
                <a:lnTo>
                  <a:pt x="4887536" y="3149415"/>
                </a:lnTo>
                <a:lnTo>
                  <a:pt x="0" y="31494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5400000">
            <a:off x="11346237" y="4344273"/>
            <a:ext cx="4171201" cy="5280002"/>
          </a:xfrm>
          <a:custGeom>
            <a:avLst/>
            <a:gdLst/>
            <a:ahLst/>
            <a:cxnLst/>
            <a:rect r="r" b="b" t="t" l="l"/>
            <a:pathLst>
              <a:path h="5280002" w="4171201">
                <a:moveTo>
                  <a:pt x="0" y="0"/>
                </a:moveTo>
                <a:lnTo>
                  <a:pt x="4171201" y="0"/>
                </a:lnTo>
                <a:lnTo>
                  <a:pt x="4171201" y="5280001"/>
                </a:lnTo>
                <a:lnTo>
                  <a:pt x="0" y="52800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954456" y="1346102"/>
            <a:ext cx="8139810" cy="2767535"/>
          </a:xfrm>
          <a:custGeom>
            <a:avLst/>
            <a:gdLst/>
            <a:ahLst/>
            <a:cxnLst/>
            <a:rect r="r" b="b" t="t" l="l"/>
            <a:pathLst>
              <a:path h="2767535" w="8139810">
                <a:moveTo>
                  <a:pt x="0" y="0"/>
                </a:moveTo>
                <a:lnTo>
                  <a:pt x="8139810" y="0"/>
                </a:lnTo>
                <a:lnTo>
                  <a:pt x="8139810" y="2767535"/>
                </a:lnTo>
                <a:lnTo>
                  <a:pt x="0" y="27675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147645" y="160965"/>
            <a:ext cx="1599271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HARDWARE : USS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520005" y="1453163"/>
            <a:ext cx="6165671" cy="3339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Enforces a proximity safety interlock to disable radar within 22-30 cm to comply with FCC RF exposure regulation</a:t>
            </a:r>
          </a:p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Provides a true distance measurement</a:t>
            </a:r>
          </a:p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Alerts user when an object enter safety zone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17259300" y="0"/>
            <a:ext cx="1156060" cy="1451358"/>
          </a:xfrm>
          <a:custGeom>
            <a:avLst/>
            <a:gdLst/>
            <a:ahLst/>
            <a:cxnLst/>
            <a:rect r="r" b="b" t="t" l="l"/>
            <a:pathLst>
              <a:path h="1451358" w="1156060">
                <a:moveTo>
                  <a:pt x="0" y="0"/>
                </a:moveTo>
                <a:lnTo>
                  <a:pt x="1156060" y="0"/>
                </a:lnTo>
                <a:lnTo>
                  <a:pt x="1156060" y="1451358"/>
                </a:lnTo>
                <a:lnTo>
                  <a:pt x="0" y="14513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603049" y="1340409"/>
            <a:ext cx="6951937" cy="3502038"/>
          </a:xfrm>
          <a:custGeom>
            <a:avLst/>
            <a:gdLst/>
            <a:ahLst/>
            <a:cxnLst/>
            <a:rect r="r" b="b" t="t" l="l"/>
            <a:pathLst>
              <a:path h="3502038" w="6951937">
                <a:moveTo>
                  <a:pt x="0" y="0"/>
                </a:moveTo>
                <a:lnTo>
                  <a:pt x="6951937" y="0"/>
                </a:lnTo>
                <a:lnTo>
                  <a:pt x="6951937" y="3502039"/>
                </a:lnTo>
                <a:lnTo>
                  <a:pt x="0" y="35020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603049" y="5941268"/>
            <a:ext cx="7204809" cy="2242497"/>
          </a:xfrm>
          <a:custGeom>
            <a:avLst/>
            <a:gdLst/>
            <a:ahLst/>
            <a:cxnLst/>
            <a:rect r="r" b="b" t="t" l="l"/>
            <a:pathLst>
              <a:path h="2242497" w="7204809">
                <a:moveTo>
                  <a:pt x="0" y="0"/>
                </a:moveTo>
                <a:lnTo>
                  <a:pt x="7204809" y="0"/>
                </a:lnTo>
                <a:lnTo>
                  <a:pt x="7204809" y="2242497"/>
                </a:lnTo>
                <a:lnTo>
                  <a:pt x="0" y="22424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147645" y="178453"/>
            <a:ext cx="1599271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HARDWARE : IR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10666217" y="4842448"/>
            <a:ext cx="4485673" cy="4104143"/>
          </a:xfrm>
          <a:custGeom>
            <a:avLst/>
            <a:gdLst/>
            <a:ahLst/>
            <a:cxnLst/>
            <a:rect r="r" b="b" t="t" l="l"/>
            <a:pathLst>
              <a:path h="4104143" w="4485673">
                <a:moveTo>
                  <a:pt x="0" y="0"/>
                </a:moveTo>
                <a:lnTo>
                  <a:pt x="4485673" y="0"/>
                </a:lnTo>
                <a:lnTo>
                  <a:pt x="4485673" y="4104143"/>
                </a:lnTo>
                <a:lnTo>
                  <a:pt x="0" y="41041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5831" r="0" b="-111124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9199511" y="1292784"/>
            <a:ext cx="7940844" cy="2920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Detects body heat signatures to confirm human presence</a:t>
            </a:r>
          </a:p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Provides thermal visualization in low visibility environments</a:t>
            </a:r>
          </a:p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Works without visible light</a:t>
            </a:r>
          </a:p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Supports victim detection when radar signals are inconclusive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17259300" y="0"/>
            <a:ext cx="1156060" cy="1451358"/>
          </a:xfrm>
          <a:custGeom>
            <a:avLst/>
            <a:gdLst/>
            <a:ahLst/>
            <a:cxnLst/>
            <a:rect r="r" b="b" t="t" l="l"/>
            <a:pathLst>
              <a:path h="1451358" w="1156060">
                <a:moveTo>
                  <a:pt x="0" y="0"/>
                </a:moveTo>
                <a:lnTo>
                  <a:pt x="1156060" y="0"/>
                </a:lnTo>
                <a:lnTo>
                  <a:pt x="1156060" y="1451358"/>
                </a:lnTo>
                <a:lnTo>
                  <a:pt x="0" y="14513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671964" y="520178"/>
            <a:ext cx="14944072" cy="9246645"/>
          </a:xfrm>
          <a:custGeom>
            <a:avLst/>
            <a:gdLst/>
            <a:ahLst/>
            <a:cxnLst/>
            <a:rect r="r" b="b" t="t" l="l"/>
            <a:pathLst>
              <a:path h="9246645" w="14944072">
                <a:moveTo>
                  <a:pt x="0" y="0"/>
                </a:moveTo>
                <a:lnTo>
                  <a:pt x="14944072" y="0"/>
                </a:lnTo>
                <a:lnTo>
                  <a:pt x="14944072" y="9246644"/>
                </a:lnTo>
                <a:lnTo>
                  <a:pt x="0" y="92466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4213989" y="160965"/>
            <a:ext cx="9987382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PCB: SENSOR SUBSYSTEM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7259300" y="0"/>
            <a:ext cx="1156060" cy="1451358"/>
          </a:xfrm>
          <a:custGeom>
            <a:avLst/>
            <a:gdLst/>
            <a:ahLst/>
            <a:cxnLst/>
            <a:rect r="r" b="b" t="t" l="l"/>
            <a:pathLst>
              <a:path h="1451358" w="1156060">
                <a:moveTo>
                  <a:pt x="0" y="0"/>
                </a:moveTo>
                <a:lnTo>
                  <a:pt x="1156060" y="0"/>
                </a:lnTo>
                <a:lnTo>
                  <a:pt x="1156060" y="1451358"/>
                </a:lnTo>
                <a:lnTo>
                  <a:pt x="0" y="14513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588967" y="2245161"/>
            <a:ext cx="6951937" cy="1746674"/>
          </a:xfrm>
          <a:custGeom>
            <a:avLst/>
            <a:gdLst/>
            <a:ahLst/>
            <a:cxnLst/>
            <a:rect r="r" b="b" t="t" l="l"/>
            <a:pathLst>
              <a:path h="1746674" w="6951937">
                <a:moveTo>
                  <a:pt x="0" y="0"/>
                </a:moveTo>
                <a:lnTo>
                  <a:pt x="6951937" y="0"/>
                </a:lnTo>
                <a:lnTo>
                  <a:pt x="6951937" y="1746674"/>
                </a:lnTo>
                <a:lnTo>
                  <a:pt x="0" y="1746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588967" y="3991835"/>
            <a:ext cx="6951937" cy="1753624"/>
          </a:xfrm>
          <a:custGeom>
            <a:avLst/>
            <a:gdLst/>
            <a:ahLst/>
            <a:cxnLst/>
            <a:rect r="r" b="b" t="t" l="l"/>
            <a:pathLst>
              <a:path h="1753624" w="6951937">
                <a:moveTo>
                  <a:pt x="0" y="0"/>
                </a:moveTo>
                <a:lnTo>
                  <a:pt x="6951937" y="0"/>
                </a:lnTo>
                <a:lnTo>
                  <a:pt x="6951937" y="1753624"/>
                </a:lnTo>
                <a:lnTo>
                  <a:pt x="0" y="17536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397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9144000" y="3027918"/>
            <a:ext cx="7731731" cy="5044954"/>
          </a:xfrm>
          <a:custGeom>
            <a:avLst/>
            <a:gdLst/>
            <a:ahLst/>
            <a:cxnLst/>
            <a:rect r="r" b="b" t="t" l="l"/>
            <a:pathLst>
              <a:path h="5044954" w="7731731">
                <a:moveTo>
                  <a:pt x="0" y="0"/>
                </a:moveTo>
                <a:lnTo>
                  <a:pt x="7731731" y="0"/>
                </a:lnTo>
                <a:lnTo>
                  <a:pt x="7731731" y="5044954"/>
                </a:lnTo>
                <a:lnTo>
                  <a:pt x="0" y="50449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5400000">
            <a:off x="3332349" y="6167799"/>
            <a:ext cx="3465172" cy="2715829"/>
          </a:xfrm>
          <a:custGeom>
            <a:avLst/>
            <a:gdLst/>
            <a:ahLst/>
            <a:cxnLst/>
            <a:rect r="r" b="b" t="t" l="l"/>
            <a:pathLst>
              <a:path h="2715829" w="3465172">
                <a:moveTo>
                  <a:pt x="0" y="0"/>
                </a:moveTo>
                <a:lnTo>
                  <a:pt x="3465173" y="0"/>
                </a:lnTo>
                <a:lnTo>
                  <a:pt x="3465173" y="2715829"/>
                </a:lnTo>
                <a:lnTo>
                  <a:pt x="0" y="27158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211325" y="108502"/>
            <a:ext cx="1599271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HARDWARE : RADAR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17288193" y="0"/>
            <a:ext cx="999807" cy="1185381"/>
          </a:xfrm>
          <a:custGeom>
            <a:avLst/>
            <a:gdLst/>
            <a:ahLst/>
            <a:cxnLst/>
            <a:rect r="r" b="b" t="t" l="l"/>
            <a:pathLst>
              <a:path h="1185381" w="999807">
                <a:moveTo>
                  <a:pt x="0" y="0"/>
                </a:moveTo>
                <a:lnTo>
                  <a:pt x="999807" y="0"/>
                </a:lnTo>
                <a:lnTo>
                  <a:pt x="999807" y="1185381"/>
                </a:lnTo>
                <a:lnTo>
                  <a:pt x="0" y="11853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8656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6199431" y="0"/>
            <a:ext cx="2088569" cy="2623779"/>
          </a:xfrm>
          <a:custGeom>
            <a:avLst/>
            <a:gdLst/>
            <a:ahLst/>
            <a:cxnLst/>
            <a:rect r="r" b="b" t="t" l="l"/>
            <a:pathLst>
              <a:path h="2623779" w="2088569">
                <a:moveTo>
                  <a:pt x="0" y="0"/>
                </a:moveTo>
                <a:lnTo>
                  <a:pt x="2088569" y="0"/>
                </a:lnTo>
                <a:lnTo>
                  <a:pt x="2088569" y="2623779"/>
                </a:lnTo>
                <a:lnTo>
                  <a:pt x="0" y="26237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010" t="0" r="-1812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TextBox 19" id="19"/>
          <p:cNvSpPr txBox="true"/>
          <p:nvPr/>
        </p:nvSpPr>
        <p:spPr>
          <a:xfrm rot="0">
            <a:off x="1147645" y="171034"/>
            <a:ext cx="1599271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HARDWARE : RADAR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818730" y="2666776"/>
            <a:ext cx="12218499" cy="738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20"/>
              </a:lnSpc>
            </a:pPr>
            <a:r>
              <a:rPr lang="en-US" sz="4300" b="true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Integration with 2HADRAD: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285244" y="3699017"/>
            <a:ext cx="8958582" cy="5015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Electrical Interface:</a:t>
            </a:r>
          </a:p>
          <a:p>
            <a:pPr algn="just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Connections required:</a:t>
            </a:r>
          </a:p>
          <a:p>
            <a:pPr algn="just" marL="1554480" indent="-388620" lvl="3">
              <a:lnSpc>
                <a:spcPts val="3359"/>
              </a:lnSpc>
              <a:buFont typeface="Arial"/>
              <a:buChar char="￭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5V Power</a:t>
            </a:r>
          </a:p>
          <a:p>
            <a:pPr algn="just" marL="1554480" indent="-388620" lvl="3">
              <a:lnSpc>
                <a:spcPts val="3359"/>
              </a:lnSpc>
              <a:buFont typeface="Arial"/>
              <a:buChar char="￭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GND</a:t>
            </a:r>
          </a:p>
          <a:p>
            <a:pPr algn="just" marL="1554480" indent="-388620" lvl="3">
              <a:lnSpc>
                <a:spcPts val="3359"/>
              </a:lnSpc>
              <a:buFont typeface="Arial"/>
              <a:buChar char="￭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Three UART lines</a:t>
            </a:r>
          </a:p>
          <a:p>
            <a:pPr algn="just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UART Mapping:</a:t>
            </a:r>
          </a:p>
          <a:p>
            <a:pPr algn="just" marL="1554480" indent="-388620" lvl="3">
              <a:lnSpc>
                <a:spcPts val="3359"/>
              </a:lnSpc>
              <a:buFont typeface="Arial"/>
              <a:buChar char="￭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CLI RX (Radar RX ⟵ ESP32 TX)</a:t>
            </a:r>
          </a:p>
          <a:p>
            <a:pPr algn="just" marL="2072640" indent="-414528" lvl="4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Used to send configuration file at startup</a:t>
            </a:r>
          </a:p>
          <a:p>
            <a:pPr algn="just" marL="1554480" indent="-388620" lvl="3">
              <a:lnSpc>
                <a:spcPts val="3359"/>
              </a:lnSpc>
              <a:buFont typeface="Arial"/>
              <a:buChar char="￭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CLI TX (Radar TX ⟶ ESP32 RX)</a:t>
            </a:r>
          </a:p>
          <a:p>
            <a:pPr algn="just" marL="2072640" indent="-414528" lvl="4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Used for ACKs and status messages</a:t>
            </a:r>
          </a:p>
          <a:p>
            <a:pPr algn="just" marL="1554480" indent="-388620" lvl="3">
              <a:lnSpc>
                <a:spcPts val="3359"/>
              </a:lnSpc>
              <a:buFont typeface="Arial"/>
              <a:buChar char="￭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DATA TX (Radar TX ⟶ ESP32 RX)</a:t>
            </a:r>
          </a:p>
          <a:p>
            <a:pPr algn="just" marL="2072640" indent="-414528" lvl="4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Streams processed TLV data continuously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17288193" y="0"/>
            <a:ext cx="999807" cy="1185381"/>
          </a:xfrm>
          <a:custGeom>
            <a:avLst/>
            <a:gdLst/>
            <a:ahLst/>
            <a:cxnLst/>
            <a:rect r="r" b="b" t="t" l="l"/>
            <a:pathLst>
              <a:path h="1185381" w="999807">
                <a:moveTo>
                  <a:pt x="0" y="0"/>
                </a:moveTo>
                <a:lnTo>
                  <a:pt x="999807" y="0"/>
                </a:lnTo>
                <a:lnTo>
                  <a:pt x="999807" y="1185381"/>
                </a:lnTo>
                <a:lnTo>
                  <a:pt x="0" y="1185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8656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6307270" y="0"/>
            <a:ext cx="1980730" cy="2488306"/>
          </a:xfrm>
          <a:custGeom>
            <a:avLst/>
            <a:gdLst/>
            <a:ahLst/>
            <a:cxnLst/>
            <a:rect r="r" b="b" t="t" l="l"/>
            <a:pathLst>
              <a:path h="2488306" w="1980730">
                <a:moveTo>
                  <a:pt x="0" y="0"/>
                </a:moveTo>
                <a:lnTo>
                  <a:pt x="1980730" y="0"/>
                </a:lnTo>
                <a:lnTo>
                  <a:pt x="1980730" y="2488306"/>
                </a:lnTo>
                <a:lnTo>
                  <a:pt x="0" y="24883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10" t="0" r="-1812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0637245" y="2752501"/>
            <a:ext cx="6566790" cy="3693819"/>
          </a:xfrm>
          <a:custGeom>
            <a:avLst/>
            <a:gdLst/>
            <a:ahLst/>
            <a:cxnLst/>
            <a:rect r="r" b="b" t="t" l="l"/>
            <a:pathLst>
              <a:path h="3693819" w="6566790">
                <a:moveTo>
                  <a:pt x="0" y="0"/>
                </a:moveTo>
                <a:lnTo>
                  <a:pt x="6566790" y="0"/>
                </a:lnTo>
                <a:lnTo>
                  <a:pt x="6566790" y="3693820"/>
                </a:lnTo>
                <a:lnTo>
                  <a:pt x="0" y="36938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674760" y="2551498"/>
            <a:ext cx="7125779" cy="2592002"/>
          </a:xfrm>
          <a:custGeom>
            <a:avLst/>
            <a:gdLst/>
            <a:ahLst/>
            <a:cxnLst/>
            <a:rect r="r" b="b" t="t" l="l"/>
            <a:pathLst>
              <a:path h="2592002" w="7125779">
                <a:moveTo>
                  <a:pt x="0" y="0"/>
                </a:moveTo>
                <a:lnTo>
                  <a:pt x="7125779" y="0"/>
                </a:lnTo>
                <a:lnTo>
                  <a:pt x="7125779" y="2592002"/>
                </a:lnTo>
                <a:lnTo>
                  <a:pt x="0" y="2592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443096" y="2551498"/>
            <a:ext cx="7125779" cy="2592002"/>
          </a:xfrm>
          <a:custGeom>
            <a:avLst/>
            <a:gdLst/>
            <a:ahLst/>
            <a:cxnLst/>
            <a:rect r="r" b="b" t="t" l="l"/>
            <a:pathLst>
              <a:path h="2592002" w="7125779">
                <a:moveTo>
                  <a:pt x="0" y="0"/>
                </a:moveTo>
                <a:lnTo>
                  <a:pt x="7125779" y="0"/>
                </a:lnTo>
                <a:lnTo>
                  <a:pt x="7125779" y="2592002"/>
                </a:lnTo>
                <a:lnTo>
                  <a:pt x="0" y="25920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20" t="0" r="-52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1069622" y="5436758"/>
            <a:ext cx="3872727" cy="3486088"/>
          </a:xfrm>
          <a:custGeom>
            <a:avLst/>
            <a:gdLst/>
            <a:ahLst/>
            <a:cxnLst/>
            <a:rect r="r" b="b" t="t" l="l"/>
            <a:pathLst>
              <a:path h="3486088" w="3872727">
                <a:moveTo>
                  <a:pt x="0" y="0"/>
                </a:moveTo>
                <a:lnTo>
                  <a:pt x="3872727" y="0"/>
                </a:lnTo>
                <a:lnTo>
                  <a:pt x="3872727" y="3486088"/>
                </a:lnTo>
                <a:lnTo>
                  <a:pt x="0" y="34860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3283540" y="5423487"/>
            <a:ext cx="3908219" cy="3499359"/>
          </a:xfrm>
          <a:custGeom>
            <a:avLst/>
            <a:gdLst/>
            <a:ahLst/>
            <a:cxnLst/>
            <a:rect r="r" b="b" t="t" l="l"/>
            <a:pathLst>
              <a:path h="3499359" w="3908219">
                <a:moveTo>
                  <a:pt x="0" y="0"/>
                </a:moveTo>
                <a:lnTo>
                  <a:pt x="3908219" y="0"/>
                </a:lnTo>
                <a:lnTo>
                  <a:pt x="3908219" y="3499359"/>
                </a:lnTo>
                <a:lnTo>
                  <a:pt x="0" y="34993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4056067" y="173865"/>
            <a:ext cx="10303226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HARDWARE : REGULATORS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17288193" y="0"/>
            <a:ext cx="999807" cy="1185381"/>
          </a:xfrm>
          <a:custGeom>
            <a:avLst/>
            <a:gdLst/>
            <a:ahLst/>
            <a:cxnLst/>
            <a:rect r="r" b="b" t="t" l="l"/>
            <a:pathLst>
              <a:path h="1185381" w="999807">
                <a:moveTo>
                  <a:pt x="0" y="0"/>
                </a:moveTo>
                <a:lnTo>
                  <a:pt x="999807" y="0"/>
                </a:lnTo>
                <a:lnTo>
                  <a:pt x="999807" y="1185381"/>
                </a:lnTo>
                <a:lnTo>
                  <a:pt x="0" y="11853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8656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6424978" y="0"/>
            <a:ext cx="1863022" cy="2340435"/>
          </a:xfrm>
          <a:custGeom>
            <a:avLst/>
            <a:gdLst/>
            <a:ahLst/>
            <a:cxnLst/>
            <a:rect r="r" b="b" t="t" l="l"/>
            <a:pathLst>
              <a:path h="2340435" w="1863022">
                <a:moveTo>
                  <a:pt x="0" y="0"/>
                </a:moveTo>
                <a:lnTo>
                  <a:pt x="1863022" y="0"/>
                </a:lnTo>
                <a:lnTo>
                  <a:pt x="1863022" y="2340435"/>
                </a:lnTo>
                <a:lnTo>
                  <a:pt x="0" y="23404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010" t="0" r="-1812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050" y="-136276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TextBox 19" id="19"/>
          <p:cNvSpPr txBox="true"/>
          <p:nvPr/>
        </p:nvSpPr>
        <p:spPr>
          <a:xfrm rot="0">
            <a:off x="1147645" y="132001"/>
            <a:ext cx="1599271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HARDWARE : REGULATORS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849380" y="2313131"/>
            <a:ext cx="10525759" cy="4177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System requirements:</a:t>
            </a:r>
          </a:p>
          <a:p>
            <a:pPr algn="just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3.3V rail and 5V rail (~1A peak with overhead each)</a:t>
            </a:r>
          </a:p>
          <a:p>
            <a:pPr algn="just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Battery powered (3S Li-ion: 9-12.6V)</a:t>
            </a:r>
          </a:p>
          <a:p>
            <a:pPr algn="just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High efficiency required for thermal and runtime constraints</a:t>
            </a:r>
          </a:p>
          <a:p>
            <a:pPr algn="just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The LM2576:</a:t>
            </a:r>
          </a:p>
          <a:p>
            <a:pPr algn="just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Wide input range (8V-40V)</a:t>
            </a:r>
          </a:p>
          <a:p>
            <a:pPr algn="just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Up to 3A output capability</a:t>
            </a:r>
          </a:p>
          <a:p>
            <a:pPr algn="just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Fixed-frequency switching (52 kHz) simplifies filter design</a:t>
            </a:r>
          </a:p>
          <a:p>
            <a:pPr algn="just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High efficiency (&gt;85-90%) under expected load</a:t>
            </a:r>
          </a:p>
          <a:p>
            <a:pPr algn="just">
              <a:lnSpc>
                <a:spcPts val="3359"/>
              </a:lnSpc>
            </a:pP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7288193" y="0"/>
            <a:ext cx="999807" cy="1185381"/>
          </a:xfrm>
          <a:custGeom>
            <a:avLst/>
            <a:gdLst/>
            <a:ahLst/>
            <a:cxnLst/>
            <a:rect r="r" b="b" t="t" l="l"/>
            <a:pathLst>
              <a:path h="1185381" w="999807">
                <a:moveTo>
                  <a:pt x="0" y="0"/>
                </a:moveTo>
                <a:lnTo>
                  <a:pt x="999807" y="0"/>
                </a:lnTo>
                <a:lnTo>
                  <a:pt x="999807" y="1185381"/>
                </a:lnTo>
                <a:lnTo>
                  <a:pt x="0" y="1185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8656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6266397" y="0"/>
            <a:ext cx="2021603" cy="2539654"/>
          </a:xfrm>
          <a:custGeom>
            <a:avLst/>
            <a:gdLst/>
            <a:ahLst/>
            <a:cxnLst/>
            <a:rect r="r" b="b" t="t" l="l"/>
            <a:pathLst>
              <a:path h="2539654" w="2021603">
                <a:moveTo>
                  <a:pt x="0" y="0"/>
                </a:moveTo>
                <a:lnTo>
                  <a:pt x="2021603" y="0"/>
                </a:lnTo>
                <a:lnTo>
                  <a:pt x="2021603" y="2539654"/>
                </a:lnTo>
                <a:lnTo>
                  <a:pt x="0" y="25396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10" t="0" r="-1812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3538001" y="6283262"/>
            <a:ext cx="11301259" cy="2616423"/>
          </a:xfrm>
          <a:custGeom>
            <a:avLst/>
            <a:gdLst/>
            <a:ahLst/>
            <a:cxnLst/>
            <a:rect r="r" b="b" t="t" l="l"/>
            <a:pathLst>
              <a:path h="2616423" w="11301259">
                <a:moveTo>
                  <a:pt x="0" y="0"/>
                </a:moveTo>
                <a:lnTo>
                  <a:pt x="11301259" y="0"/>
                </a:lnTo>
                <a:lnTo>
                  <a:pt x="11301259" y="2616423"/>
                </a:lnTo>
                <a:lnTo>
                  <a:pt x="0" y="26164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504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379815" y="1184102"/>
            <a:ext cx="12218499" cy="738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20"/>
              </a:lnSpc>
            </a:pPr>
            <a:r>
              <a:rPr lang="en-US" sz="4300" b="true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Why the LM2576 was selected: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10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411874" y="2728212"/>
            <a:ext cx="8306630" cy="4786695"/>
          </a:xfrm>
          <a:custGeom>
            <a:avLst/>
            <a:gdLst/>
            <a:ahLst/>
            <a:cxnLst/>
            <a:rect r="r" b="b" t="t" l="l"/>
            <a:pathLst>
              <a:path h="4786695" w="8306630">
                <a:moveTo>
                  <a:pt x="0" y="0"/>
                </a:moveTo>
                <a:lnTo>
                  <a:pt x="8306630" y="0"/>
                </a:lnTo>
                <a:lnTo>
                  <a:pt x="8306630" y="4786696"/>
                </a:lnTo>
                <a:lnTo>
                  <a:pt x="0" y="47866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718504" y="2020430"/>
            <a:ext cx="7201282" cy="6202260"/>
          </a:xfrm>
          <a:custGeom>
            <a:avLst/>
            <a:gdLst/>
            <a:ahLst/>
            <a:cxnLst/>
            <a:rect r="r" b="b" t="t" l="l"/>
            <a:pathLst>
              <a:path h="6202260" w="7201282">
                <a:moveTo>
                  <a:pt x="0" y="0"/>
                </a:moveTo>
                <a:lnTo>
                  <a:pt x="7201282" y="0"/>
                </a:lnTo>
                <a:lnTo>
                  <a:pt x="7201282" y="6202260"/>
                </a:lnTo>
                <a:lnTo>
                  <a:pt x="0" y="62022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671501" y="172494"/>
            <a:ext cx="16977108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HARDWARE : POWER CARRIER BOARD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0" y="7807339"/>
            <a:ext cx="2022151" cy="2540342"/>
          </a:xfrm>
          <a:custGeom>
            <a:avLst/>
            <a:gdLst/>
            <a:ahLst/>
            <a:cxnLst/>
            <a:rect r="r" b="b" t="t" l="l"/>
            <a:pathLst>
              <a:path h="2540342" w="2022151">
                <a:moveTo>
                  <a:pt x="0" y="0"/>
                </a:moveTo>
                <a:lnTo>
                  <a:pt x="2022151" y="0"/>
                </a:lnTo>
                <a:lnTo>
                  <a:pt x="2022151" y="2540342"/>
                </a:lnTo>
                <a:lnTo>
                  <a:pt x="0" y="25403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010" t="0" r="-1812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136276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TextBox 19" id="19"/>
          <p:cNvSpPr txBox="true"/>
          <p:nvPr/>
        </p:nvSpPr>
        <p:spPr>
          <a:xfrm rot="0">
            <a:off x="1353939" y="1875980"/>
            <a:ext cx="12501565" cy="4177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Battery:</a:t>
            </a:r>
          </a:p>
          <a:p>
            <a:pPr algn="just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3S 18650 Li-ion input (9-12.6V)</a:t>
            </a:r>
          </a:p>
          <a:p>
            <a:pPr algn="just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Battery fuses for pack-level fault protection</a:t>
            </a:r>
          </a:p>
          <a:p>
            <a:pPr algn="just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Commercial Battery Management System (BMS):</a:t>
            </a:r>
          </a:p>
          <a:p>
            <a:pPr algn="just" marL="1554480" indent="-388620" lvl="3">
              <a:lnSpc>
                <a:spcPts val="3359"/>
              </a:lnSpc>
              <a:buFont typeface="Arial"/>
              <a:buChar char="￭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Overcharge, over-discharge, overcurrent, and short circuit protection</a:t>
            </a:r>
          </a:p>
          <a:p>
            <a:pPr algn="just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System:</a:t>
            </a:r>
          </a:p>
          <a:p>
            <a:pPr algn="just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Load fuse protecting downstream electronics</a:t>
            </a:r>
          </a:p>
          <a:p>
            <a:pPr algn="just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Regulation:</a:t>
            </a:r>
          </a:p>
          <a:p>
            <a:pPr algn="just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Hosts 5V and 3.3V LM2576 buck regulators</a:t>
            </a:r>
          </a:p>
          <a:p>
            <a:pPr algn="just" marL="1036320" indent="-345440" lvl="2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Converts battery power into stable rails for radar, ESP32, and peripherals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2633300" y="1449578"/>
            <a:ext cx="4148144" cy="1674813"/>
          </a:xfrm>
          <a:custGeom>
            <a:avLst/>
            <a:gdLst/>
            <a:ahLst/>
            <a:cxnLst/>
            <a:rect r="r" b="b" t="t" l="l"/>
            <a:pathLst>
              <a:path h="1674813" w="4148144">
                <a:moveTo>
                  <a:pt x="0" y="0"/>
                </a:moveTo>
                <a:lnTo>
                  <a:pt x="4148144" y="0"/>
                </a:lnTo>
                <a:lnTo>
                  <a:pt x="4148144" y="1674813"/>
                </a:lnTo>
                <a:lnTo>
                  <a:pt x="0" y="16748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0" y="7876682"/>
            <a:ext cx="1955393" cy="2456476"/>
          </a:xfrm>
          <a:custGeom>
            <a:avLst/>
            <a:gdLst/>
            <a:ahLst/>
            <a:cxnLst/>
            <a:rect r="r" b="b" t="t" l="l"/>
            <a:pathLst>
              <a:path h="2456476" w="1955393">
                <a:moveTo>
                  <a:pt x="0" y="0"/>
                </a:moveTo>
                <a:lnTo>
                  <a:pt x="1955393" y="0"/>
                </a:lnTo>
                <a:lnTo>
                  <a:pt x="1955393" y="2456477"/>
                </a:lnTo>
                <a:lnTo>
                  <a:pt x="0" y="24564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10" t="0" r="-1812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3846696" y="6201282"/>
            <a:ext cx="11301259" cy="2819755"/>
          </a:xfrm>
          <a:custGeom>
            <a:avLst/>
            <a:gdLst/>
            <a:ahLst/>
            <a:cxnLst/>
            <a:rect r="r" b="b" t="t" l="l"/>
            <a:pathLst>
              <a:path h="2819755" w="11301259">
                <a:moveTo>
                  <a:pt x="0" y="0"/>
                </a:moveTo>
                <a:lnTo>
                  <a:pt x="11301259" y="0"/>
                </a:lnTo>
                <a:lnTo>
                  <a:pt x="11301259" y="2819755"/>
                </a:lnTo>
                <a:lnTo>
                  <a:pt x="0" y="28197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698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147645" y="132001"/>
            <a:ext cx="1599271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HARDWARE : POWER CARRIER BOARD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28700" y="1037463"/>
            <a:ext cx="12218499" cy="738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20"/>
              </a:lnSpc>
            </a:pPr>
            <a:r>
              <a:rPr lang="en-US" sz="4300" b="true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Battery, Protection, and Regulation Hub: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938569" y="1994368"/>
            <a:ext cx="6951937" cy="3576171"/>
          </a:xfrm>
          <a:custGeom>
            <a:avLst/>
            <a:gdLst/>
            <a:ahLst/>
            <a:cxnLst/>
            <a:rect r="r" b="b" t="t" l="l"/>
            <a:pathLst>
              <a:path h="3576171" w="6951937">
                <a:moveTo>
                  <a:pt x="0" y="0"/>
                </a:moveTo>
                <a:lnTo>
                  <a:pt x="6951938" y="0"/>
                </a:lnTo>
                <a:lnTo>
                  <a:pt x="6951938" y="3576171"/>
                </a:lnTo>
                <a:lnTo>
                  <a:pt x="0" y="35761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56" t="0" r="-556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4258563" y="5737211"/>
            <a:ext cx="2311951" cy="3284853"/>
          </a:xfrm>
          <a:custGeom>
            <a:avLst/>
            <a:gdLst/>
            <a:ahLst/>
            <a:cxnLst/>
            <a:rect r="r" b="b" t="t" l="l"/>
            <a:pathLst>
              <a:path h="3284853" w="2311951">
                <a:moveTo>
                  <a:pt x="0" y="0"/>
                </a:moveTo>
                <a:lnTo>
                  <a:pt x="2311950" y="0"/>
                </a:lnTo>
                <a:lnTo>
                  <a:pt x="2311950" y="3284853"/>
                </a:lnTo>
                <a:lnTo>
                  <a:pt x="0" y="32848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063235" y="2465317"/>
            <a:ext cx="6003429" cy="6210443"/>
          </a:xfrm>
          <a:custGeom>
            <a:avLst/>
            <a:gdLst/>
            <a:ahLst/>
            <a:cxnLst/>
            <a:rect r="r" b="b" t="t" l="l"/>
            <a:pathLst>
              <a:path h="6210443" w="6003429">
                <a:moveTo>
                  <a:pt x="0" y="0"/>
                </a:moveTo>
                <a:lnTo>
                  <a:pt x="6003428" y="0"/>
                </a:lnTo>
                <a:lnTo>
                  <a:pt x="6003428" y="6210444"/>
                </a:lnTo>
                <a:lnTo>
                  <a:pt x="0" y="62104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5961182" y="184301"/>
            <a:ext cx="6365636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HARDWARE : LCD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7259300" y="0"/>
            <a:ext cx="1028700" cy="1194981"/>
          </a:xfrm>
          <a:custGeom>
            <a:avLst/>
            <a:gdLst/>
            <a:ahLst/>
            <a:cxnLst/>
            <a:rect r="r" b="b" t="t" l="l"/>
            <a:pathLst>
              <a:path h="1194981" w="1028700">
                <a:moveTo>
                  <a:pt x="0" y="0"/>
                </a:moveTo>
                <a:lnTo>
                  <a:pt x="1028700" y="0"/>
                </a:lnTo>
                <a:lnTo>
                  <a:pt x="1028700" y="1194981"/>
                </a:lnTo>
                <a:lnTo>
                  <a:pt x="0" y="11949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11432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681500" y="5535151"/>
            <a:ext cx="7041808" cy="3221627"/>
          </a:xfrm>
          <a:custGeom>
            <a:avLst/>
            <a:gdLst/>
            <a:ahLst/>
            <a:cxnLst/>
            <a:rect r="r" b="b" t="t" l="l"/>
            <a:pathLst>
              <a:path h="3221627" w="7041808">
                <a:moveTo>
                  <a:pt x="0" y="0"/>
                </a:moveTo>
                <a:lnTo>
                  <a:pt x="7041807" y="0"/>
                </a:lnTo>
                <a:lnTo>
                  <a:pt x="7041807" y="3221627"/>
                </a:lnTo>
                <a:lnTo>
                  <a:pt x="0" y="32216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8897962" y="5771503"/>
            <a:ext cx="7885832" cy="2858614"/>
          </a:xfrm>
          <a:custGeom>
            <a:avLst/>
            <a:gdLst/>
            <a:ahLst/>
            <a:cxnLst/>
            <a:rect r="r" b="b" t="t" l="l"/>
            <a:pathLst>
              <a:path h="2858614" w="7885832">
                <a:moveTo>
                  <a:pt x="0" y="0"/>
                </a:moveTo>
                <a:lnTo>
                  <a:pt x="7885832" y="0"/>
                </a:lnTo>
                <a:lnTo>
                  <a:pt x="7885832" y="2858614"/>
                </a:lnTo>
                <a:lnTo>
                  <a:pt x="0" y="28586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3493371" y="2090540"/>
            <a:ext cx="11301259" cy="2203745"/>
          </a:xfrm>
          <a:custGeom>
            <a:avLst/>
            <a:gdLst/>
            <a:ahLst/>
            <a:cxnLst/>
            <a:rect r="r" b="b" t="t" l="l"/>
            <a:pathLst>
              <a:path h="2203745" w="11301259">
                <a:moveTo>
                  <a:pt x="0" y="0"/>
                </a:moveTo>
                <a:lnTo>
                  <a:pt x="11301258" y="0"/>
                </a:lnTo>
                <a:lnTo>
                  <a:pt x="11301258" y="2203745"/>
                </a:lnTo>
                <a:lnTo>
                  <a:pt x="0" y="22037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4409505" y="154349"/>
            <a:ext cx="9468991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HARDWARE : AMPLIFIER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7259300" y="0"/>
            <a:ext cx="1028700" cy="1194981"/>
          </a:xfrm>
          <a:custGeom>
            <a:avLst/>
            <a:gdLst/>
            <a:ahLst/>
            <a:cxnLst/>
            <a:rect r="r" b="b" t="t" l="l"/>
            <a:pathLst>
              <a:path h="1194981" w="1028700">
                <a:moveTo>
                  <a:pt x="0" y="0"/>
                </a:moveTo>
                <a:lnTo>
                  <a:pt x="1028700" y="0"/>
                </a:lnTo>
                <a:lnTo>
                  <a:pt x="1028700" y="1194981"/>
                </a:lnTo>
                <a:lnTo>
                  <a:pt x="0" y="11949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11432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3063135" y="5143500"/>
            <a:ext cx="5029552" cy="3590616"/>
          </a:xfrm>
          <a:custGeom>
            <a:avLst/>
            <a:gdLst/>
            <a:ahLst/>
            <a:cxnLst/>
            <a:rect r="r" b="b" t="t" l="l"/>
            <a:pathLst>
              <a:path h="3590616" w="5029552">
                <a:moveTo>
                  <a:pt x="0" y="0"/>
                </a:moveTo>
                <a:lnTo>
                  <a:pt x="5029552" y="0"/>
                </a:lnTo>
                <a:lnTo>
                  <a:pt x="5029552" y="3590616"/>
                </a:lnTo>
                <a:lnTo>
                  <a:pt x="0" y="35906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4473185" y="2098718"/>
            <a:ext cx="9245330" cy="2877609"/>
          </a:xfrm>
          <a:custGeom>
            <a:avLst/>
            <a:gdLst/>
            <a:ahLst/>
            <a:cxnLst/>
            <a:rect r="r" b="b" t="t" l="l"/>
            <a:pathLst>
              <a:path h="2877609" w="9245330">
                <a:moveTo>
                  <a:pt x="0" y="0"/>
                </a:moveTo>
                <a:lnTo>
                  <a:pt x="9245330" y="0"/>
                </a:lnTo>
                <a:lnTo>
                  <a:pt x="9245330" y="2877609"/>
                </a:lnTo>
                <a:lnTo>
                  <a:pt x="0" y="28776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1048649" y="5126071"/>
            <a:ext cx="3935959" cy="3625475"/>
          </a:xfrm>
          <a:custGeom>
            <a:avLst/>
            <a:gdLst/>
            <a:ahLst/>
            <a:cxnLst/>
            <a:rect r="r" b="b" t="t" l="l"/>
            <a:pathLst>
              <a:path h="3625475" w="3935959">
                <a:moveTo>
                  <a:pt x="0" y="0"/>
                </a:moveTo>
                <a:lnTo>
                  <a:pt x="3935959" y="0"/>
                </a:lnTo>
                <a:lnTo>
                  <a:pt x="3935959" y="3625474"/>
                </a:lnTo>
                <a:lnTo>
                  <a:pt x="0" y="36254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0" t="0" r="-96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4096494" y="173865"/>
            <a:ext cx="9468991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HARDWARE : BUTTON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7259300" y="0"/>
            <a:ext cx="1028700" cy="1194981"/>
          </a:xfrm>
          <a:custGeom>
            <a:avLst/>
            <a:gdLst/>
            <a:ahLst/>
            <a:cxnLst/>
            <a:rect r="r" b="b" t="t" l="l"/>
            <a:pathLst>
              <a:path h="1194981" w="1028700">
                <a:moveTo>
                  <a:pt x="0" y="0"/>
                </a:moveTo>
                <a:lnTo>
                  <a:pt x="1028700" y="0"/>
                </a:lnTo>
                <a:lnTo>
                  <a:pt x="1028700" y="1194981"/>
                </a:lnTo>
                <a:lnTo>
                  <a:pt x="0" y="11949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11432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5482761" y="1610405"/>
            <a:ext cx="7322477" cy="7066190"/>
          </a:xfrm>
          <a:custGeom>
            <a:avLst/>
            <a:gdLst/>
            <a:ahLst/>
            <a:cxnLst/>
            <a:rect r="r" b="b" t="t" l="l"/>
            <a:pathLst>
              <a:path h="7066190" w="7322477">
                <a:moveTo>
                  <a:pt x="0" y="0"/>
                </a:moveTo>
                <a:lnTo>
                  <a:pt x="7322478" y="0"/>
                </a:lnTo>
                <a:lnTo>
                  <a:pt x="7322478" y="7066190"/>
                </a:lnTo>
                <a:lnTo>
                  <a:pt x="0" y="70661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4150223" y="151517"/>
            <a:ext cx="9987553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PCB: USER INTERFACE 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7259300" y="0"/>
            <a:ext cx="1028700" cy="1194981"/>
          </a:xfrm>
          <a:custGeom>
            <a:avLst/>
            <a:gdLst/>
            <a:ahLst/>
            <a:cxnLst/>
            <a:rect r="r" b="b" t="t" l="l"/>
            <a:pathLst>
              <a:path h="1194981" w="1028700">
                <a:moveTo>
                  <a:pt x="0" y="0"/>
                </a:moveTo>
                <a:lnTo>
                  <a:pt x="1028700" y="0"/>
                </a:lnTo>
                <a:lnTo>
                  <a:pt x="1028700" y="1194981"/>
                </a:lnTo>
                <a:lnTo>
                  <a:pt x="0" y="11949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11432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6715E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5E65A6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8346200" y="1478626"/>
            <a:ext cx="6506215" cy="4136078"/>
          </a:xfrm>
          <a:custGeom>
            <a:avLst/>
            <a:gdLst/>
            <a:ahLst/>
            <a:cxnLst/>
            <a:rect r="r" b="b" t="t" l="l"/>
            <a:pathLst>
              <a:path h="4136078" w="6506215">
                <a:moveTo>
                  <a:pt x="0" y="0"/>
                </a:moveTo>
                <a:lnTo>
                  <a:pt x="6506215" y="0"/>
                </a:lnTo>
                <a:lnTo>
                  <a:pt x="6506215" y="4136078"/>
                </a:lnTo>
                <a:lnTo>
                  <a:pt x="0" y="41360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441" t="-13338" r="-14441" b="-21736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576232" y="1965021"/>
            <a:ext cx="4942535" cy="6356958"/>
          </a:xfrm>
          <a:custGeom>
            <a:avLst/>
            <a:gdLst/>
            <a:ahLst/>
            <a:cxnLst/>
            <a:rect r="r" b="b" t="t" l="l"/>
            <a:pathLst>
              <a:path h="6356958" w="4942535">
                <a:moveTo>
                  <a:pt x="0" y="0"/>
                </a:moveTo>
                <a:lnTo>
                  <a:pt x="4942535" y="0"/>
                </a:lnTo>
                <a:lnTo>
                  <a:pt x="494253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4213904" y="132001"/>
            <a:ext cx="9987553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SYSTEM ENCLOSURE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705289" y="5949405"/>
            <a:ext cx="10274293" cy="316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431802" indent="-215901" lvl="1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Stacked architect</a:t>
            </a:r>
            <a:r>
              <a:rPr lang="en-US" sz="20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ure separates UI, power and sensor subsystems to improve organization and serviceability.</a:t>
            </a:r>
          </a:p>
          <a:p>
            <a:pPr algn="just" marL="431802" indent="-215901" lvl="1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Dedicated PCB mounting plates provide mechanical stability and allow structured board spacing within the enclosure.</a:t>
            </a:r>
          </a:p>
          <a:p>
            <a:pPr algn="just" marL="431802" indent="-215901" lvl="1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Integrated cable routing pathway minimizes signal coupling and mechanical interference between sensitive RF/sensor lines.</a:t>
            </a:r>
          </a:p>
          <a:p>
            <a:pPr algn="just" marL="431802" indent="-215901" lvl="1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FFDE59"/>
                </a:solidFill>
                <a:latin typeface="Open Sauce"/>
                <a:ea typeface="Open Sauce"/>
                <a:cs typeface="Open Sauce"/>
                <a:sym typeface="Open Sauce"/>
              </a:rPr>
              <a:t>Ventilated top panel enables passive thermal management while maintaining proper sensor sight and antenna performance.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7259300" y="0"/>
            <a:ext cx="1028700" cy="1194981"/>
          </a:xfrm>
          <a:custGeom>
            <a:avLst/>
            <a:gdLst/>
            <a:ahLst/>
            <a:cxnLst/>
            <a:rect r="r" b="b" t="t" l="l"/>
            <a:pathLst>
              <a:path h="1194981" w="1028700">
                <a:moveTo>
                  <a:pt x="0" y="0"/>
                </a:moveTo>
                <a:lnTo>
                  <a:pt x="1028700" y="0"/>
                </a:lnTo>
                <a:lnTo>
                  <a:pt x="1028700" y="1194981"/>
                </a:lnTo>
                <a:lnTo>
                  <a:pt x="0" y="11949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11432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147645" y="2619801"/>
            <a:ext cx="7871351" cy="3394520"/>
          </a:xfrm>
          <a:custGeom>
            <a:avLst/>
            <a:gdLst/>
            <a:ahLst/>
            <a:cxnLst/>
            <a:rect r="r" b="b" t="t" l="l"/>
            <a:pathLst>
              <a:path h="3394520" w="7871351">
                <a:moveTo>
                  <a:pt x="0" y="0"/>
                </a:moveTo>
                <a:lnTo>
                  <a:pt x="7871351" y="0"/>
                </a:lnTo>
                <a:lnTo>
                  <a:pt x="7871351" y="3394520"/>
                </a:lnTo>
                <a:lnTo>
                  <a:pt x="0" y="33945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147645" y="6014321"/>
            <a:ext cx="7871351" cy="3168219"/>
          </a:xfrm>
          <a:custGeom>
            <a:avLst/>
            <a:gdLst/>
            <a:ahLst/>
            <a:cxnLst/>
            <a:rect r="r" b="b" t="t" l="l"/>
            <a:pathLst>
              <a:path h="3168219" w="7871351">
                <a:moveTo>
                  <a:pt x="0" y="0"/>
                </a:moveTo>
                <a:lnTo>
                  <a:pt x="7871351" y="0"/>
                </a:lnTo>
                <a:lnTo>
                  <a:pt x="7871351" y="3168219"/>
                </a:lnTo>
                <a:lnTo>
                  <a:pt x="0" y="31682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9144000" y="2619801"/>
            <a:ext cx="7996355" cy="4497950"/>
          </a:xfrm>
          <a:custGeom>
            <a:avLst/>
            <a:gdLst/>
            <a:ahLst/>
            <a:cxnLst/>
            <a:rect r="r" b="b" t="t" l="l"/>
            <a:pathLst>
              <a:path h="4497950" w="7996355">
                <a:moveTo>
                  <a:pt x="0" y="0"/>
                </a:moveTo>
                <a:lnTo>
                  <a:pt x="7996355" y="0"/>
                </a:lnTo>
                <a:lnTo>
                  <a:pt x="7996355" y="4497950"/>
                </a:lnTo>
                <a:lnTo>
                  <a:pt x="0" y="44979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7259300" y="0"/>
            <a:ext cx="1028700" cy="1333287"/>
          </a:xfrm>
          <a:custGeom>
            <a:avLst/>
            <a:gdLst/>
            <a:ahLst/>
            <a:cxnLst/>
            <a:rect r="r" b="b" t="t" l="l"/>
            <a:pathLst>
              <a:path h="1333287" w="1028700">
                <a:moveTo>
                  <a:pt x="0" y="0"/>
                </a:moveTo>
                <a:lnTo>
                  <a:pt x="1028700" y="0"/>
                </a:lnTo>
                <a:lnTo>
                  <a:pt x="1028700" y="1333287"/>
                </a:lnTo>
                <a:lnTo>
                  <a:pt x="0" y="13332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2249233" y="1333287"/>
            <a:ext cx="1090415" cy="1090415"/>
          </a:xfrm>
          <a:custGeom>
            <a:avLst/>
            <a:gdLst/>
            <a:ahLst/>
            <a:cxnLst/>
            <a:rect r="r" b="b" t="t" l="l"/>
            <a:pathLst>
              <a:path h="1090415" w="1090415">
                <a:moveTo>
                  <a:pt x="0" y="0"/>
                </a:moveTo>
                <a:lnTo>
                  <a:pt x="1090415" y="0"/>
                </a:lnTo>
                <a:lnTo>
                  <a:pt x="1090415" y="1090415"/>
                </a:lnTo>
                <a:lnTo>
                  <a:pt x="0" y="10904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3801782" y="1295948"/>
            <a:ext cx="2563077" cy="1127754"/>
          </a:xfrm>
          <a:custGeom>
            <a:avLst/>
            <a:gdLst/>
            <a:ahLst/>
            <a:cxnLst/>
            <a:rect r="r" b="b" t="t" l="l"/>
            <a:pathLst>
              <a:path h="1127754" w="2563077">
                <a:moveTo>
                  <a:pt x="0" y="0"/>
                </a:moveTo>
                <a:lnTo>
                  <a:pt x="2563077" y="0"/>
                </a:lnTo>
                <a:lnTo>
                  <a:pt x="2563077" y="1127754"/>
                </a:lnTo>
                <a:lnTo>
                  <a:pt x="0" y="11277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6831584" y="1333287"/>
            <a:ext cx="1090415" cy="1090415"/>
          </a:xfrm>
          <a:custGeom>
            <a:avLst/>
            <a:gdLst/>
            <a:ahLst/>
            <a:cxnLst/>
            <a:rect r="r" b="b" t="t" l="l"/>
            <a:pathLst>
              <a:path h="1090415" w="1090415">
                <a:moveTo>
                  <a:pt x="0" y="0"/>
                </a:moveTo>
                <a:lnTo>
                  <a:pt x="1090415" y="0"/>
                </a:lnTo>
                <a:lnTo>
                  <a:pt x="1090415" y="1090415"/>
                </a:lnTo>
                <a:lnTo>
                  <a:pt x="0" y="10904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1962504" y="1046558"/>
            <a:ext cx="1663873" cy="1663873"/>
            <a:chOff x="0" y="0"/>
            <a:chExt cx="6350000" cy="63500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172465" y="404400"/>
              <a:ext cx="5871465" cy="5465540"/>
            </a:xfrm>
            <a:custGeom>
              <a:avLst/>
              <a:gdLst/>
              <a:ahLst/>
              <a:cxnLst/>
              <a:rect r="r" b="b" t="t" l="l"/>
              <a:pathLst>
                <a:path h="5465540" w="5871465">
                  <a:moveTo>
                    <a:pt x="132335" y="5416010"/>
                  </a:moveTo>
                  <a:cubicBezTo>
                    <a:pt x="128525" y="5431250"/>
                    <a:pt x="125985" y="5442680"/>
                    <a:pt x="119635" y="5465540"/>
                  </a:cubicBezTo>
                  <a:cubicBezTo>
                    <a:pt x="75185" y="5365210"/>
                    <a:pt x="91695" y="5441410"/>
                    <a:pt x="23115" y="5376640"/>
                  </a:cubicBezTo>
                  <a:cubicBezTo>
                    <a:pt x="44705" y="5363940"/>
                    <a:pt x="59945" y="5355050"/>
                    <a:pt x="86615" y="5352510"/>
                  </a:cubicBezTo>
                  <a:cubicBezTo>
                    <a:pt x="-100075" y="3698970"/>
                    <a:pt x="82805" y="2035270"/>
                    <a:pt x="20575" y="379190"/>
                  </a:cubicBezTo>
                  <a:cubicBezTo>
                    <a:pt x="57405" y="203930"/>
                    <a:pt x="294895" y="263620"/>
                    <a:pt x="426975" y="228060"/>
                  </a:cubicBezTo>
                  <a:cubicBezTo>
                    <a:pt x="613665" y="207740"/>
                    <a:pt x="800355" y="188690"/>
                    <a:pt x="987045" y="169640"/>
                  </a:cubicBezTo>
                  <a:cubicBezTo>
                    <a:pt x="1486155" y="118840"/>
                    <a:pt x="1986535" y="71850"/>
                    <a:pt x="2488185" y="43910"/>
                  </a:cubicBezTo>
                  <a:cubicBezTo>
                    <a:pt x="3448305" y="-13240"/>
                    <a:pt x="4412235" y="-11970"/>
                    <a:pt x="5373625" y="32480"/>
                  </a:cubicBezTo>
                  <a:cubicBezTo>
                    <a:pt x="5491735" y="57880"/>
                    <a:pt x="5759705" y="21050"/>
                    <a:pt x="5769865" y="179800"/>
                  </a:cubicBezTo>
                  <a:cubicBezTo>
                    <a:pt x="5767325" y="1866360"/>
                    <a:pt x="5856225" y="3550380"/>
                    <a:pt x="5871465" y="5235670"/>
                  </a:cubicBezTo>
                  <a:cubicBezTo>
                    <a:pt x="5871465" y="5271230"/>
                    <a:pt x="5871465" y="5320760"/>
                    <a:pt x="5824475" y="5323300"/>
                  </a:cubicBezTo>
                  <a:cubicBezTo>
                    <a:pt x="5545075" y="5371560"/>
                    <a:pt x="5263135" y="5343620"/>
                    <a:pt x="4981195" y="5353780"/>
                  </a:cubicBezTo>
                  <a:cubicBezTo>
                    <a:pt x="4363975" y="5385530"/>
                    <a:pt x="3750565" y="5480780"/>
                    <a:pt x="3130805" y="5433790"/>
                  </a:cubicBezTo>
                  <a:cubicBezTo>
                    <a:pt x="2132585" y="5372830"/>
                    <a:pt x="1131825" y="5393150"/>
                    <a:pt x="132335" y="5416010"/>
                  </a:cubicBezTo>
                  <a:close/>
                  <a:moveTo>
                    <a:pt x="5829555" y="5292820"/>
                  </a:moveTo>
                  <a:cubicBezTo>
                    <a:pt x="5731765" y="3617690"/>
                    <a:pt x="5649215" y="1933670"/>
                    <a:pt x="5724145" y="257270"/>
                  </a:cubicBezTo>
                  <a:cubicBezTo>
                    <a:pt x="5727955" y="158210"/>
                    <a:pt x="5720335" y="145510"/>
                    <a:pt x="5621275" y="136620"/>
                  </a:cubicBezTo>
                  <a:cubicBezTo>
                    <a:pt x="4206495" y="26130"/>
                    <a:pt x="2779015" y="54070"/>
                    <a:pt x="1366775" y="186150"/>
                  </a:cubicBezTo>
                  <a:cubicBezTo>
                    <a:pt x="956565" y="233140"/>
                    <a:pt x="541275" y="258540"/>
                    <a:pt x="133605" y="325850"/>
                  </a:cubicBezTo>
                  <a:cubicBezTo>
                    <a:pt x="51055" y="352520"/>
                    <a:pt x="92965" y="426180"/>
                    <a:pt x="95505" y="484600"/>
                  </a:cubicBezTo>
                  <a:cubicBezTo>
                    <a:pt x="114555" y="1089120"/>
                    <a:pt x="129795" y="1692370"/>
                    <a:pt x="148845" y="2296890"/>
                  </a:cubicBezTo>
                  <a:cubicBezTo>
                    <a:pt x="200915" y="3283680"/>
                    <a:pt x="199645" y="4274280"/>
                    <a:pt x="249175" y="5261070"/>
                  </a:cubicBezTo>
                  <a:cubicBezTo>
                    <a:pt x="250445" y="5282660"/>
                    <a:pt x="258065" y="5296630"/>
                    <a:pt x="283465" y="5297900"/>
                  </a:cubicBezTo>
                  <a:cubicBezTo>
                    <a:pt x="768605" y="5336000"/>
                    <a:pt x="1253745" y="5283930"/>
                    <a:pt x="1738885" y="5275040"/>
                  </a:cubicBezTo>
                  <a:cubicBezTo>
                    <a:pt x="2789175" y="5207730"/>
                    <a:pt x="3839465" y="5289010"/>
                    <a:pt x="4889755" y="5261070"/>
                  </a:cubicBezTo>
                  <a:cubicBezTo>
                    <a:pt x="5145025" y="5249640"/>
                    <a:pt x="5401565" y="5221700"/>
                    <a:pt x="5656835" y="5238210"/>
                  </a:cubicBezTo>
                  <a:cubicBezTo>
                    <a:pt x="5656835" y="5243290"/>
                    <a:pt x="5658105" y="5247100"/>
                    <a:pt x="5658105" y="5252180"/>
                  </a:cubicBezTo>
                  <a:cubicBezTo>
                    <a:pt x="5608575" y="5263610"/>
                    <a:pt x="5560315" y="5275040"/>
                    <a:pt x="5510785" y="5285200"/>
                  </a:cubicBezTo>
                  <a:cubicBezTo>
                    <a:pt x="5510785" y="5287740"/>
                    <a:pt x="5510785" y="5289010"/>
                    <a:pt x="5510785" y="5291550"/>
                  </a:cubicBezTo>
                  <a:cubicBezTo>
                    <a:pt x="5616195" y="5292820"/>
                    <a:pt x="5721605" y="5292820"/>
                    <a:pt x="5829555" y="5292820"/>
                  </a:cubicBezTo>
                  <a:close/>
                  <a:moveTo>
                    <a:pt x="105665" y="2393410"/>
                  </a:moveTo>
                  <a:cubicBezTo>
                    <a:pt x="42165" y="3378930"/>
                    <a:pt x="89155" y="4363180"/>
                    <a:pt x="134875" y="5348700"/>
                  </a:cubicBezTo>
                  <a:cubicBezTo>
                    <a:pt x="159005" y="5346160"/>
                    <a:pt x="181865" y="5344890"/>
                    <a:pt x="204725" y="5342350"/>
                  </a:cubicBezTo>
                  <a:cubicBezTo>
                    <a:pt x="161545" y="4360640"/>
                    <a:pt x="183135" y="3375120"/>
                    <a:pt x="105665" y="2393410"/>
                  </a:cubicBezTo>
                  <a:close/>
                  <a:moveTo>
                    <a:pt x="4023615" y="5332190"/>
                  </a:moveTo>
                  <a:cubicBezTo>
                    <a:pt x="3509265" y="5310600"/>
                    <a:pt x="2996185" y="5294090"/>
                    <a:pt x="2481835" y="5309330"/>
                  </a:cubicBezTo>
                  <a:cubicBezTo>
                    <a:pt x="2996185" y="5328380"/>
                    <a:pt x="3509265" y="5381720"/>
                    <a:pt x="4023615" y="533219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</p:grpSp>
      <p:sp>
        <p:nvSpPr>
          <p:cNvPr name="Freeform 28" id="28"/>
          <p:cNvSpPr/>
          <p:nvPr/>
        </p:nvSpPr>
        <p:spPr>
          <a:xfrm flipH="false" flipV="false" rot="0">
            <a:off x="9569264" y="7422994"/>
            <a:ext cx="1411270" cy="1411270"/>
          </a:xfrm>
          <a:custGeom>
            <a:avLst/>
            <a:gdLst/>
            <a:ahLst/>
            <a:cxnLst/>
            <a:rect r="r" b="b" t="t" l="l"/>
            <a:pathLst>
              <a:path h="1411270" w="1411270">
                <a:moveTo>
                  <a:pt x="0" y="0"/>
                </a:moveTo>
                <a:lnTo>
                  <a:pt x="1411271" y="0"/>
                </a:lnTo>
                <a:lnTo>
                  <a:pt x="1411271" y="1411270"/>
                </a:lnTo>
                <a:lnTo>
                  <a:pt x="0" y="141127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1066260" y="7422994"/>
            <a:ext cx="2412366" cy="1429327"/>
          </a:xfrm>
          <a:custGeom>
            <a:avLst/>
            <a:gdLst/>
            <a:ahLst/>
            <a:cxnLst/>
            <a:rect r="r" b="b" t="t" l="l"/>
            <a:pathLst>
              <a:path h="1429327" w="2412366">
                <a:moveTo>
                  <a:pt x="0" y="0"/>
                </a:moveTo>
                <a:lnTo>
                  <a:pt x="2412366" y="0"/>
                </a:lnTo>
                <a:lnTo>
                  <a:pt x="2412366" y="1429327"/>
                </a:lnTo>
                <a:lnTo>
                  <a:pt x="0" y="142932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3478626" y="7422994"/>
            <a:ext cx="1750248" cy="1498650"/>
          </a:xfrm>
          <a:custGeom>
            <a:avLst/>
            <a:gdLst/>
            <a:ahLst/>
            <a:cxnLst/>
            <a:rect r="r" b="b" t="t" l="l"/>
            <a:pathLst>
              <a:path h="1498650" w="1750248">
                <a:moveTo>
                  <a:pt x="0" y="0"/>
                </a:moveTo>
                <a:lnTo>
                  <a:pt x="1750247" y="0"/>
                </a:lnTo>
                <a:lnTo>
                  <a:pt x="1750247" y="1498650"/>
                </a:lnTo>
                <a:lnTo>
                  <a:pt x="0" y="14986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5228873" y="7551556"/>
            <a:ext cx="1781539" cy="1282708"/>
          </a:xfrm>
          <a:custGeom>
            <a:avLst/>
            <a:gdLst/>
            <a:ahLst/>
            <a:cxnLst/>
            <a:rect r="r" b="b" t="t" l="l"/>
            <a:pathLst>
              <a:path h="1282708" w="1781539">
                <a:moveTo>
                  <a:pt x="0" y="0"/>
                </a:moveTo>
                <a:lnTo>
                  <a:pt x="1781539" y="0"/>
                </a:lnTo>
                <a:lnTo>
                  <a:pt x="1781539" y="1282708"/>
                </a:lnTo>
                <a:lnTo>
                  <a:pt x="0" y="128270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1211325" y="151517"/>
            <a:ext cx="1599271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SOFTWARE SELECTION JUSTIFICATION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147645" y="2315001"/>
            <a:ext cx="2753010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05"/>
              </a:lnSpc>
              <a:spcBef>
                <a:spcPct val="0"/>
              </a:spcBef>
            </a:pPr>
            <a:r>
              <a:rPr lang="en-US" sz="20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MCU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144000" y="2315001"/>
            <a:ext cx="3673903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05"/>
              </a:lnSpc>
              <a:spcBef>
                <a:spcPct val="0"/>
              </a:spcBef>
            </a:pPr>
            <a:r>
              <a:rPr lang="en-US" sz="20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SMARTPHONE APP</a:t>
            </a:r>
          </a:p>
        </p:txBody>
      </p:sp>
      <p:grpSp>
        <p:nvGrpSpPr>
          <p:cNvPr name="Group 35" id="35"/>
          <p:cNvGrpSpPr/>
          <p:nvPr/>
        </p:nvGrpSpPr>
        <p:grpSpPr>
          <a:xfrm rot="0">
            <a:off x="9442963" y="7296692"/>
            <a:ext cx="1731256" cy="1731256"/>
            <a:chOff x="0" y="0"/>
            <a:chExt cx="6350000" cy="63500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172465" y="404400"/>
              <a:ext cx="5871465" cy="5465540"/>
            </a:xfrm>
            <a:custGeom>
              <a:avLst/>
              <a:gdLst/>
              <a:ahLst/>
              <a:cxnLst/>
              <a:rect r="r" b="b" t="t" l="l"/>
              <a:pathLst>
                <a:path h="5465540" w="5871465">
                  <a:moveTo>
                    <a:pt x="132335" y="5416010"/>
                  </a:moveTo>
                  <a:cubicBezTo>
                    <a:pt x="128525" y="5431250"/>
                    <a:pt x="125985" y="5442680"/>
                    <a:pt x="119635" y="5465540"/>
                  </a:cubicBezTo>
                  <a:cubicBezTo>
                    <a:pt x="75185" y="5365210"/>
                    <a:pt x="91695" y="5441410"/>
                    <a:pt x="23115" y="5376640"/>
                  </a:cubicBezTo>
                  <a:cubicBezTo>
                    <a:pt x="44705" y="5363940"/>
                    <a:pt x="59945" y="5355050"/>
                    <a:pt x="86615" y="5352510"/>
                  </a:cubicBezTo>
                  <a:cubicBezTo>
                    <a:pt x="-100075" y="3698970"/>
                    <a:pt x="82805" y="2035270"/>
                    <a:pt x="20575" y="379190"/>
                  </a:cubicBezTo>
                  <a:cubicBezTo>
                    <a:pt x="57405" y="203930"/>
                    <a:pt x="294895" y="263620"/>
                    <a:pt x="426975" y="228060"/>
                  </a:cubicBezTo>
                  <a:cubicBezTo>
                    <a:pt x="613665" y="207740"/>
                    <a:pt x="800355" y="188690"/>
                    <a:pt x="987045" y="169640"/>
                  </a:cubicBezTo>
                  <a:cubicBezTo>
                    <a:pt x="1486155" y="118840"/>
                    <a:pt x="1986535" y="71850"/>
                    <a:pt x="2488185" y="43910"/>
                  </a:cubicBezTo>
                  <a:cubicBezTo>
                    <a:pt x="3448305" y="-13240"/>
                    <a:pt x="4412235" y="-11970"/>
                    <a:pt x="5373625" y="32480"/>
                  </a:cubicBezTo>
                  <a:cubicBezTo>
                    <a:pt x="5491735" y="57880"/>
                    <a:pt x="5759705" y="21050"/>
                    <a:pt x="5769865" y="179800"/>
                  </a:cubicBezTo>
                  <a:cubicBezTo>
                    <a:pt x="5767325" y="1866360"/>
                    <a:pt x="5856225" y="3550380"/>
                    <a:pt x="5871465" y="5235670"/>
                  </a:cubicBezTo>
                  <a:cubicBezTo>
                    <a:pt x="5871465" y="5271230"/>
                    <a:pt x="5871465" y="5320760"/>
                    <a:pt x="5824475" y="5323300"/>
                  </a:cubicBezTo>
                  <a:cubicBezTo>
                    <a:pt x="5545075" y="5371560"/>
                    <a:pt x="5263135" y="5343620"/>
                    <a:pt x="4981195" y="5353780"/>
                  </a:cubicBezTo>
                  <a:cubicBezTo>
                    <a:pt x="4363975" y="5385530"/>
                    <a:pt x="3750565" y="5480780"/>
                    <a:pt x="3130805" y="5433790"/>
                  </a:cubicBezTo>
                  <a:cubicBezTo>
                    <a:pt x="2132585" y="5372830"/>
                    <a:pt x="1131825" y="5393150"/>
                    <a:pt x="132335" y="5416010"/>
                  </a:cubicBezTo>
                  <a:close/>
                  <a:moveTo>
                    <a:pt x="5829555" y="5292820"/>
                  </a:moveTo>
                  <a:cubicBezTo>
                    <a:pt x="5731765" y="3617690"/>
                    <a:pt x="5649215" y="1933670"/>
                    <a:pt x="5724145" y="257270"/>
                  </a:cubicBezTo>
                  <a:cubicBezTo>
                    <a:pt x="5727955" y="158210"/>
                    <a:pt x="5720335" y="145510"/>
                    <a:pt x="5621275" y="136620"/>
                  </a:cubicBezTo>
                  <a:cubicBezTo>
                    <a:pt x="4206495" y="26130"/>
                    <a:pt x="2779015" y="54070"/>
                    <a:pt x="1366775" y="186150"/>
                  </a:cubicBezTo>
                  <a:cubicBezTo>
                    <a:pt x="956565" y="233140"/>
                    <a:pt x="541275" y="258540"/>
                    <a:pt x="133605" y="325850"/>
                  </a:cubicBezTo>
                  <a:cubicBezTo>
                    <a:pt x="51055" y="352520"/>
                    <a:pt x="92965" y="426180"/>
                    <a:pt x="95505" y="484600"/>
                  </a:cubicBezTo>
                  <a:cubicBezTo>
                    <a:pt x="114555" y="1089120"/>
                    <a:pt x="129795" y="1692370"/>
                    <a:pt x="148845" y="2296890"/>
                  </a:cubicBezTo>
                  <a:cubicBezTo>
                    <a:pt x="200915" y="3283680"/>
                    <a:pt x="199645" y="4274280"/>
                    <a:pt x="249175" y="5261070"/>
                  </a:cubicBezTo>
                  <a:cubicBezTo>
                    <a:pt x="250445" y="5282660"/>
                    <a:pt x="258065" y="5296630"/>
                    <a:pt x="283465" y="5297900"/>
                  </a:cubicBezTo>
                  <a:cubicBezTo>
                    <a:pt x="768605" y="5336000"/>
                    <a:pt x="1253745" y="5283930"/>
                    <a:pt x="1738885" y="5275040"/>
                  </a:cubicBezTo>
                  <a:cubicBezTo>
                    <a:pt x="2789175" y="5207730"/>
                    <a:pt x="3839465" y="5289010"/>
                    <a:pt x="4889755" y="5261070"/>
                  </a:cubicBezTo>
                  <a:cubicBezTo>
                    <a:pt x="5145025" y="5249640"/>
                    <a:pt x="5401565" y="5221700"/>
                    <a:pt x="5656835" y="5238210"/>
                  </a:cubicBezTo>
                  <a:cubicBezTo>
                    <a:pt x="5656835" y="5243290"/>
                    <a:pt x="5658105" y="5247100"/>
                    <a:pt x="5658105" y="5252180"/>
                  </a:cubicBezTo>
                  <a:cubicBezTo>
                    <a:pt x="5608575" y="5263610"/>
                    <a:pt x="5560315" y="5275040"/>
                    <a:pt x="5510785" y="5285200"/>
                  </a:cubicBezTo>
                  <a:cubicBezTo>
                    <a:pt x="5510785" y="5287740"/>
                    <a:pt x="5510785" y="5289010"/>
                    <a:pt x="5510785" y="5291550"/>
                  </a:cubicBezTo>
                  <a:cubicBezTo>
                    <a:pt x="5616195" y="5292820"/>
                    <a:pt x="5721605" y="5292820"/>
                    <a:pt x="5829555" y="5292820"/>
                  </a:cubicBezTo>
                  <a:close/>
                  <a:moveTo>
                    <a:pt x="105665" y="2393410"/>
                  </a:moveTo>
                  <a:cubicBezTo>
                    <a:pt x="42165" y="3378930"/>
                    <a:pt x="89155" y="4363180"/>
                    <a:pt x="134875" y="5348700"/>
                  </a:cubicBezTo>
                  <a:cubicBezTo>
                    <a:pt x="159005" y="5346160"/>
                    <a:pt x="181865" y="5344890"/>
                    <a:pt x="204725" y="5342350"/>
                  </a:cubicBezTo>
                  <a:cubicBezTo>
                    <a:pt x="161545" y="4360640"/>
                    <a:pt x="183135" y="3375120"/>
                    <a:pt x="105665" y="2393410"/>
                  </a:cubicBezTo>
                  <a:close/>
                  <a:moveTo>
                    <a:pt x="4023615" y="5332190"/>
                  </a:moveTo>
                  <a:cubicBezTo>
                    <a:pt x="3509265" y="5310600"/>
                    <a:pt x="2996185" y="5294090"/>
                    <a:pt x="2481835" y="5309330"/>
                  </a:cubicBezTo>
                  <a:cubicBezTo>
                    <a:pt x="2996185" y="5328380"/>
                    <a:pt x="3509265" y="5381720"/>
                    <a:pt x="4023615" y="533219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</p:grp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9364906" y="1274351"/>
            <a:ext cx="7738297" cy="7738297"/>
          </a:xfrm>
          <a:custGeom>
            <a:avLst/>
            <a:gdLst/>
            <a:ahLst/>
            <a:cxnLst/>
            <a:rect r="r" b="b" t="t" l="l"/>
            <a:pathLst>
              <a:path h="7738297" w="7738297">
                <a:moveTo>
                  <a:pt x="0" y="0"/>
                </a:moveTo>
                <a:lnTo>
                  <a:pt x="7738297" y="0"/>
                </a:lnTo>
                <a:lnTo>
                  <a:pt x="7738297" y="7738298"/>
                </a:lnTo>
                <a:lnTo>
                  <a:pt x="0" y="77382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7259300" y="0"/>
            <a:ext cx="1028700" cy="1333287"/>
          </a:xfrm>
          <a:custGeom>
            <a:avLst/>
            <a:gdLst/>
            <a:ahLst/>
            <a:cxnLst/>
            <a:rect r="r" b="b" t="t" l="l"/>
            <a:pathLst>
              <a:path h="1333287" w="1028700">
                <a:moveTo>
                  <a:pt x="0" y="0"/>
                </a:moveTo>
                <a:lnTo>
                  <a:pt x="1028700" y="0"/>
                </a:lnTo>
                <a:lnTo>
                  <a:pt x="1028700" y="1333287"/>
                </a:lnTo>
                <a:lnTo>
                  <a:pt x="0" y="13332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28700" y="4304779"/>
            <a:ext cx="8336206" cy="3126077"/>
          </a:xfrm>
          <a:custGeom>
            <a:avLst/>
            <a:gdLst/>
            <a:ahLst/>
            <a:cxnLst/>
            <a:rect r="r" b="b" t="t" l="l"/>
            <a:pathLst>
              <a:path h="3126077" w="8336206">
                <a:moveTo>
                  <a:pt x="0" y="0"/>
                </a:moveTo>
                <a:lnTo>
                  <a:pt x="8336206" y="0"/>
                </a:lnTo>
                <a:lnTo>
                  <a:pt x="8336206" y="3126077"/>
                </a:lnTo>
                <a:lnTo>
                  <a:pt x="0" y="31260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141252" y="1742721"/>
            <a:ext cx="4899999" cy="1428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45"/>
              </a:lnSpc>
              <a:spcBef>
                <a:spcPct val="0"/>
              </a:spcBef>
            </a:pPr>
            <a:r>
              <a:rPr lang="en-US" sz="47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SOFTWARE DESIGN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2010286" y="2721866"/>
            <a:ext cx="7133714" cy="6152828"/>
          </a:xfrm>
          <a:custGeom>
            <a:avLst/>
            <a:gdLst/>
            <a:ahLst/>
            <a:cxnLst/>
            <a:rect r="r" b="b" t="t" l="l"/>
            <a:pathLst>
              <a:path h="6152828" w="7133714">
                <a:moveTo>
                  <a:pt x="0" y="0"/>
                </a:moveTo>
                <a:lnTo>
                  <a:pt x="7133714" y="0"/>
                </a:lnTo>
                <a:lnTo>
                  <a:pt x="7133714" y="6152828"/>
                </a:lnTo>
                <a:lnTo>
                  <a:pt x="0" y="61528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1474351" y="1638087"/>
            <a:ext cx="4368537" cy="7338672"/>
          </a:xfrm>
          <a:custGeom>
            <a:avLst/>
            <a:gdLst/>
            <a:ahLst/>
            <a:cxnLst/>
            <a:rect r="r" b="b" t="t" l="l"/>
            <a:pathLst>
              <a:path h="7338672" w="4368537">
                <a:moveTo>
                  <a:pt x="0" y="0"/>
                </a:moveTo>
                <a:lnTo>
                  <a:pt x="4368537" y="0"/>
                </a:lnTo>
                <a:lnTo>
                  <a:pt x="4368537" y="7338672"/>
                </a:lnTo>
                <a:lnTo>
                  <a:pt x="0" y="73386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76" t="0" r="-2076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147645" y="132001"/>
            <a:ext cx="1599271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SOFTWARE DESIGN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818805" y="2266234"/>
            <a:ext cx="3516677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05"/>
              </a:lnSpc>
              <a:spcBef>
                <a:spcPct val="0"/>
              </a:spcBef>
            </a:pPr>
            <a:r>
              <a:rPr lang="en-US" sz="20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USE CASE DIAGRAM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900281" y="1333287"/>
            <a:ext cx="3516677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05"/>
              </a:lnSpc>
              <a:spcBef>
                <a:spcPct val="0"/>
              </a:spcBef>
            </a:pPr>
            <a:r>
              <a:rPr lang="en-US" sz="20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UI FLOWCHART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17259300" y="0"/>
            <a:ext cx="1028700" cy="1333287"/>
          </a:xfrm>
          <a:custGeom>
            <a:avLst/>
            <a:gdLst/>
            <a:ahLst/>
            <a:cxnLst/>
            <a:rect r="r" b="b" t="t" l="l"/>
            <a:pathLst>
              <a:path h="1333287" w="1028700">
                <a:moveTo>
                  <a:pt x="0" y="0"/>
                </a:moveTo>
                <a:lnTo>
                  <a:pt x="1028700" y="0"/>
                </a:lnTo>
                <a:lnTo>
                  <a:pt x="1028700" y="1333287"/>
                </a:lnTo>
                <a:lnTo>
                  <a:pt x="0" y="13332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1799008" y="2420202"/>
            <a:ext cx="5845923" cy="3339483"/>
          </a:xfrm>
          <a:custGeom>
            <a:avLst/>
            <a:gdLst/>
            <a:ahLst/>
            <a:cxnLst/>
            <a:rect r="r" b="b" t="t" l="l"/>
            <a:pathLst>
              <a:path h="3339483" w="5845923">
                <a:moveTo>
                  <a:pt x="0" y="0"/>
                </a:moveTo>
                <a:lnTo>
                  <a:pt x="5845923" y="0"/>
                </a:lnTo>
                <a:lnTo>
                  <a:pt x="5845923" y="3339484"/>
                </a:lnTo>
                <a:lnTo>
                  <a:pt x="0" y="33394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207680" y="3804964"/>
            <a:ext cx="6828721" cy="3909443"/>
          </a:xfrm>
          <a:custGeom>
            <a:avLst/>
            <a:gdLst/>
            <a:ahLst/>
            <a:cxnLst/>
            <a:rect r="r" b="b" t="t" l="l"/>
            <a:pathLst>
              <a:path h="3909443" w="6828721">
                <a:moveTo>
                  <a:pt x="0" y="0"/>
                </a:moveTo>
                <a:lnTo>
                  <a:pt x="6828721" y="0"/>
                </a:lnTo>
                <a:lnTo>
                  <a:pt x="6828721" y="3909443"/>
                </a:lnTo>
                <a:lnTo>
                  <a:pt x="0" y="3909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799008" y="5856428"/>
            <a:ext cx="5845923" cy="3310254"/>
          </a:xfrm>
          <a:custGeom>
            <a:avLst/>
            <a:gdLst/>
            <a:ahLst/>
            <a:cxnLst/>
            <a:rect r="r" b="b" t="t" l="l"/>
            <a:pathLst>
              <a:path h="3310254" w="5845923">
                <a:moveTo>
                  <a:pt x="0" y="0"/>
                </a:moveTo>
                <a:lnTo>
                  <a:pt x="5845923" y="0"/>
                </a:lnTo>
                <a:lnTo>
                  <a:pt x="5845923" y="3310253"/>
                </a:lnTo>
                <a:lnTo>
                  <a:pt x="0" y="33102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211325" y="190550"/>
            <a:ext cx="1599271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SOFTWARE DESIGN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799008" y="2115402"/>
            <a:ext cx="4752021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05"/>
              </a:lnSpc>
              <a:spcBef>
                <a:spcPct val="0"/>
              </a:spcBef>
            </a:pPr>
            <a:r>
              <a:rPr lang="en-US" sz="20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RAW DATA AND HEATMAP UI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706476" y="3190972"/>
            <a:ext cx="3831128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05"/>
              </a:lnSpc>
              <a:spcBef>
                <a:spcPct val="0"/>
              </a:spcBef>
            </a:pPr>
            <a:r>
              <a:rPr lang="en-US" sz="20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COORDINATE MAP UI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7259300" y="0"/>
            <a:ext cx="1028700" cy="1333287"/>
          </a:xfrm>
          <a:custGeom>
            <a:avLst/>
            <a:gdLst/>
            <a:ahLst/>
            <a:cxnLst/>
            <a:rect r="r" b="b" t="t" l="l"/>
            <a:pathLst>
              <a:path h="1333287" w="1028700">
                <a:moveTo>
                  <a:pt x="0" y="0"/>
                </a:moveTo>
                <a:lnTo>
                  <a:pt x="1028700" y="0"/>
                </a:lnTo>
                <a:lnTo>
                  <a:pt x="1028700" y="1333287"/>
                </a:lnTo>
                <a:lnTo>
                  <a:pt x="0" y="13332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1909">
                <a:alpha val="100000"/>
              </a:srgbClr>
            </a:gs>
            <a:gs pos="33333">
              <a:srgbClr val="AB6A2D">
                <a:alpha val="100000"/>
              </a:srgbClr>
            </a:gs>
            <a:gs pos="66667">
              <a:srgbClr val="5E65A6">
                <a:alpha val="100000"/>
              </a:srgbClr>
            </a:gs>
            <a:gs pos="100000">
              <a:srgbClr val="00053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415360" cy="10287000"/>
            <a:chOff x="0" y="0"/>
            <a:chExt cx="24553814" cy="13716000"/>
          </a:xfrm>
        </p:grpSpPr>
        <p:sp>
          <p:nvSpPr>
            <p:cNvPr name="AutoShape 3" id="3"/>
            <p:cNvSpPr/>
            <p:nvPr/>
          </p:nvSpPr>
          <p:spPr>
            <a:xfrm flipV="true">
              <a:off x="7" y="1358900"/>
              <a:ext cx="2438400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 flipH="true">
              <a:off x="13843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23025107" y="0"/>
              <a:ext cx="0" cy="137160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 flipV="true">
              <a:off x="7" y="12331700"/>
              <a:ext cx="24553801" cy="1270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7" id="7"/>
            <p:cNvGrpSpPr/>
            <p:nvPr/>
          </p:nvGrpSpPr>
          <p:grpSpPr>
            <a:xfrm rot="5400000">
              <a:off x="1354463" y="6649092"/>
              <a:ext cx="477503" cy="417815"/>
              <a:chOff x="0" y="0"/>
              <a:chExt cx="812800" cy="7112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-5400000">
              <a:off x="22577447" y="6649092"/>
              <a:ext cx="477503" cy="417815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-10800000">
              <a:off x="11953255" y="1371600"/>
              <a:ext cx="477503" cy="417815"/>
              <a:chOff x="0" y="0"/>
              <a:chExt cx="812800" cy="7112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953255" y="11913885"/>
              <a:ext cx="477503" cy="417815"/>
              <a:chOff x="0" y="0"/>
              <a:chExt cx="812800" cy="7112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127000" y="282575"/>
                <a:ext cx="558800" cy="3778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59"/>
                  </a:lnSpc>
                </a:pPr>
              </a:p>
            </p:txBody>
          </p:sp>
        </p:grpSp>
      </p:grpSp>
      <p:sp>
        <p:nvSpPr>
          <p:cNvPr name="Freeform 19" id="19"/>
          <p:cNvSpPr/>
          <p:nvPr/>
        </p:nvSpPr>
        <p:spPr>
          <a:xfrm flipH="false" flipV="false" rot="0">
            <a:off x="7377099" y="1699693"/>
            <a:ext cx="3533803" cy="7248826"/>
          </a:xfrm>
          <a:custGeom>
            <a:avLst/>
            <a:gdLst/>
            <a:ahLst/>
            <a:cxnLst/>
            <a:rect r="r" b="b" t="t" l="l"/>
            <a:pathLst>
              <a:path h="7248826" w="3533803">
                <a:moveTo>
                  <a:pt x="0" y="0"/>
                </a:moveTo>
                <a:lnTo>
                  <a:pt x="3533802" y="0"/>
                </a:lnTo>
                <a:lnTo>
                  <a:pt x="3533802" y="7248825"/>
                </a:lnTo>
                <a:lnTo>
                  <a:pt x="0" y="72488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147645" y="210066"/>
            <a:ext cx="15992710" cy="695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25"/>
              </a:lnSpc>
              <a:spcBef>
                <a:spcPct val="0"/>
              </a:spcBef>
            </a:pPr>
            <a:r>
              <a:rPr lang="en-US" sz="4604">
                <a:solidFill>
                  <a:srgbClr val="FFDE59"/>
                </a:solidFill>
                <a:latin typeface="HK Modular"/>
                <a:ea typeface="HK Modular"/>
                <a:cs typeface="HK Modular"/>
                <a:sym typeface="HK Modular"/>
              </a:rPr>
              <a:t>SOFTWARE DESIGN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767990" y="1394893"/>
            <a:ext cx="4752021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405"/>
              </a:lnSpc>
              <a:spcBef>
                <a:spcPct val="0"/>
              </a:spcBef>
            </a:pPr>
            <a:r>
              <a:rPr lang="en-US" sz="2004">
                <a:solidFill>
                  <a:srgbClr val="FF914D"/>
                </a:solidFill>
                <a:latin typeface="HK Modular"/>
                <a:ea typeface="HK Modular"/>
                <a:cs typeface="HK Modular"/>
                <a:sym typeface="HK Modular"/>
              </a:rPr>
              <a:t>SMARTPHONE APP UI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17259300" y="0"/>
            <a:ext cx="1028700" cy="1333287"/>
          </a:xfrm>
          <a:custGeom>
            <a:avLst/>
            <a:gdLst/>
            <a:ahLst/>
            <a:cxnLst/>
            <a:rect r="r" b="b" t="t" l="l"/>
            <a:pathLst>
              <a:path h="1333287" w="1028700">
                <a:moveTo>
                  <a:pt x="0" y="0"/>
                </a:moveTo>
                <a:lnTo>
                  <a:pt x="1028700" y="0"/>
                </a:lnTo>
                <a:lnTo>
                  <a:pt x="1028700" y="1333287"/>
                </a:lnTo>
                <a:lnTo>
                  <a:pt x="0" y="13332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DAHHxwYvbl8</dc:identifier>
  <dcterms:modified xsi:type="dcterms:W3CDTF">2011-08-01T06:04:30Z</dcterms:modified>
  <cp:revision>1</cp:revision>
  <dc:title>Copy of Copy of Military Radar Presentation</dc:title>
</cp:coreProperties>
</file>